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28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</a:t>
            </a:r>
            <a:r>
              <a:rPr b="0" lang="en-US" sz="2000" spc="-1" strike="noStrike">
                <a:latin typeface="Arial"/>
              </a:rPr>
              <a:t>k </a:t>
            </a:r>
            <a:r>
              <a:rPr b="0" lang="en-US" sz="2000" spc="-1" strike="noStrike">
                <a:latin typeface="Arial"/>
              </a:rPr>
              <a:t>to 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di</a:t>
            </a:r>
            <a:r>
              <a:rPr b="0" lang="en-US" sz="2000" spc="-1" strike="noStrike">
                <a:latin typeface="Arial"/>
              </a:rPr>
              <a:t>t </a:t>
            </a:r>
            <a:r>
              <a:rPr b="0" lang="en-US" sz="2000" spc="-1" strike="noStrike">
                <a:latin typeface="Arial"/>
              </a:rPr>
              <a:t>th</a:t>
            </a:r>
            <a:r>
              <a:rPr b="0" lang="en-US" sz="2000" spc="-1" strike="noStrike">
                <a:latin typeface="Arial"/>
              </a:rPr>
              <a:t>e </a:t>
            </a:r>
            <a:r>
              <a:rPr b="0" lang="en-US" sz="2000" spc="-1" strike="noStrike">
                <a:latin typeface="Arial"/>
              </a:rPr>
              <a:t>n</a:t>
            </a:r>
            <a:r>
              <a:rPr b="0" lang="en-US" sz="2000" spc="-1" strike="noStrike">
                <a:latin typeface="Arial"/>
              </a:rPr>
              <a:t>ot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s </a:t>
            </a:r>
            <a:r>
              <a:rPr b="0" lang="en-US" sz="2000" spc="-1" strike="noStrike">
                <a:latin typeface="Arial"/>
              </a:rPr>
              <a:t>fo</a:t>
            </a:r>
            <a:r>
              <a:rPr b="0" lang="en-US" sz="2000" spc="-1" strike="noStrike">
                <a:latin typeface="Arial"/>
              </a:rPr>
              <a:t>r</a:t>
            </a:r>
            <a:r>
              <a:rPr b="0" lang="en-US" sz="2000" spc="-1" strike="noStrike">
                <a:latin typeface="Arial"/>
              </a:rPr>
              <a:t>m</a:t>
            </a:r>
            <a:r>
              <a:rPr b="0" lang="en-US" sz="2000" spc="-1" strike="noStrike">
                <a:latin typeface="Arial"/>
              </a:rPr>
              <a:t>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dt" idx="2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ftr" idx="3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sldNum" idx="4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509DCD28-C9D1-423B-AF42-2723FF7F442B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52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100" spc="-1" strike="noStrike">
                <a:latin typeface="Arial"/>
              </a:rPr>
              <a:t>*  Axions one of the best motivated suggestions for physics beyond the SM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100" spc="-1" strike="noStrike">
                <a:latin typeface="Arial"/>
              </a:rPr>
              <a:t>       </a:t>
            </a:r>
            <a:r>
              <a:rPr b="0" lang="en" sz="1100" spc="-1" strike="noStrike">
                <a:latin typeface="Arial"/>
              </a:rPr>
              <a:t>* very attractive DM candidate, copiously produced in the Big Bang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100" spc="-1" strike="noStrike">
                <a:latin typeface="Arial"/>
              </a:rPr>
              <a:t>       </a:t>
            </a:r>
            <a:r>
              <a:rPr b="0" lang="en" sz="1100" spc="-1" strike="noStrike">
                <a:latin typeface="Arial"/>
              </a:rPr>
              <a:t>* connected to one of the most elegant proposals to explain why the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100" spc="-1" strike="noStrike">
                <a:latin typeface="Arial"/>
              </a:rPr>
              <a:t>         </a:t>
            </a:r>
            <a:r>
              <a:rPr b="0" lang="en" sz="1100" spc="-1" strike="noStrike">
                <a:latin typeface="Arial"/>
              </a:rPr>
              <a:t>neutron edm is so small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100" spc="-1" strike="noStrike">
                <a:latin typeface="Arial"/>
              </a:rPr>
              <a:t>*  Many searches have been done: now established that axion couplings to matter are very weak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100" spc="-1" strike="noStrike">
                <a:latin typeface="Arial"/>
              </a:rPr>
              <a:t>      </a:t>
            </a:r>
            <a:r>
              <a:rPr b="0" lang="en" sz="1100" spc="-1" strike="noStrike">
                <a:latin typeface="Arial"/>
              </a:rPr>
              <a:t>* detecting axions will be challenging!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53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100" spc="-1" strike="noStrike">
                <a:latin typeface="Arial"/>
              </a:rPr>
              <a:t>Cosmological axions dark matter halos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564C6ED-A9A3-4A8B-8FEB-8898A6213A1F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9CDD770-3865-4FFE-9F94-B827D622D156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7E9E15A-74CD-49D1-96B7-BFAE7873E903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1D8D8DD-995C-484D-9A03-3F3A64EA30C9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82B0CB8-FBB3-4309-B134-1118D645A4E4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54AA463-91AC-40B0-9183-98D2F06B1BF6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A3D0127-76DC-4BC9-AC94-6D992BB02920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11D94A2-A51C-4125-8840-6454085B25E9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744480"/>
            <a:ext cx="8520120" cy="951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0062E9B-BDD3-4D51-B7A0-3A9E111ECE44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629A83E-3088-4555-B712-098E293A60C2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96F7FA4-AA02-4953-A03D-AC2D3E6D78E4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1455426-7BC8-472A-BCD0-14752B0F2485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rmAutofit/>
          </a:bodyPr>
          <a:p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378741E-46EA-4CA5-8203-B7021C2C5ECC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video" Target="file:///home/xingyzt/Documents/salty-axions/sn/slice2.mp4" TargetMode="External"/><Relationship Id="rId2" Type="http://schemas.microsoft.com/office/2007/relationships/media" Target="file:///home/xingyzt/Documents/salty-axions/sn/slice2.mp4" TargetMode="External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slideLayout" Target="../slideLayouts/slideLayout2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2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://github.com/xingyzt/saltyaxions" TargetMode="External"/><Relationship Id="rId2" Type="http://schemas.openxmlformats.org/officeDocument/2006/relationships/hyperlink" Target="https://inspirehep.net/literature/732853" TargetMode="External"/><Relationship Id="rId3" Type="http://schemas.openxmlformats.org/officeDocument/2006/relationships/hyperlink" Target="https://journals.aps.org/prl/abstract/10.1103/PhysRevLett.66.2557" TargetMode="External"/><Relationship Id="rId4" Type="http://schemas.openxmlformats.org/officeDocument/2006/relationships/hyperlink" Target="https://cajohare.github.io/AxionLimits/" TargetMode="External"/><Relationship Id="rId5" Type="http://schemas.openxmlformats.org/officeDocument/2006/relationships/hyperlink" Target="https://www.nature.com/articles/nphys4109" TargetMode="External"/><Relationship Id="rId6" Type="http://schemas.openxmlformats.org/officeDocument/2006/relationships/hyperlink" Target="https://iopscience.iop.org/article/10.3847/1538-4365/ad12c1" TargetMode="External"/><Relationship Id="rId7" Type="http://schemas.openxmlformats.org/officeDocument/2006/relationships/hyperlink" Target="https://inspirehep.net/files/73220c09a42766984fedaf379a5af432" TargetMode="External"/><Relationship Id="rId8" Type="http://schemas.openxmlformats.org/officeDocument/2006/relationships/slideLayout" Target="../slideLayouts/slideLayout2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2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674ea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54;p13"/>
          <p:cNvGrpSpPr/>
          <p:nvPr/>
        </p:nvGrpSpPr>
        <p:grpSpPr>
          <a:xfrm>
            <a:off x="3221280" y="-4366800"/>
            <a:ext cx="6535440" cy="12655440"/>
            <a:chOff x="3221280" y="-4366800"/>
            <a:chExt cx="6535440" cy="12655440"/>
          </a:xfrm>
        </p:grpSpPr>
        <p:sp>
          <p:nvSpPr>
            <p:cNvPr id="46" name="Google Shape;55;p13"/>
            <p:cNvSpPr/>
            <p:nvPr/>
          </p:nvSpPr>
          <p:spPr>
            <a:xfrm>
              <a:off x="6317640" y="1128240"/>
              <a:ext cx="1222200" cy="1512720"/>
            </a:xfrm>
            <a:prstGeom prst="ellipse">
              <a:avLst/>
            </a:prstGeom>
            <a:noFill/>
            <a:ln w="76200">
              <a:solidFill>
                <a:srgbClr val="6d9ee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Google Shape;56;p13"/>
            <p:cNvSpPr/>
            <p:nvPr/>
          </p:nvSpPr>
          <p:spPr>
            <a:xfrm rot="21399600">
              <a:off x="5854680" y="978120"/>
              <a:ext cx="2147400" cy="1812240"/>
            </a:xfrm>
            <a:prstGeom prst="ellipse">
              <a:avLst/>
            </a:prstGeom>
            <a:noFill/>
            <a:ln w="76200">
              <a:solidFill>
                <a:srgbClr val="6d9ee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Google Shape;57;p13"/>
            <p:cNvSpPr/>
            <p:nvPr/>
          </p:nvSpPr>
          <p:spPr>
            <a:xfrm rot="505200">
              <a:off x="5437080" y="619200"/>
              <a:ext cx="2982960" cy="2530440"/>
            </a:xfrm>
            <a:prstGeom prst="ellipse">
              <a:avLst/>
            </a:prstGeom>
            <a:noFill/>
            <a:ln w="76200">
              <a:solidFill>
                <a:srgbClr val="6d9ee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Google Shape;58;p13"/>
            <p:cNvSpPr/>
            <p:nvPr/>
          </p:nvSpPr>
          <p:spPr>
            <a:xfrm rot="183600">
              <a:off x="5112360" y="-984240"/>
              <a:ext cx="3632400" cy="5737680"/>
            </a:xfrm>
            <a:prstGeom prst="ellipse">
              <a:avLst/>
            </a:prstGeom>
            <a:noFill/>
            <a:ln w="76200">
              <a:solidFill>
                <a:srgbClr val="6d9ee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Google Shape;59;p13"/>
            <p:cNvSpPr/>
            <p:nvPr/>
          </p:nvSpPr>
          <p:spPr>
            <a:xfrm rot="505200">
              <a:off x="4079880" y="-4078800"/>
              <a:ext cx="4818240" cy="12080160"/>
            </a:xfrm>
            <a:prstGeom prst="ellipse">
              <a:avLst/>
            </a:prstGeom>
            <a:noFill/>
            <a:ln w="76200">
              <a:solidFill>
                <a:srgbClr val="6d9ee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1" name="Google Shape;60;p13"/>
          <p:cNvSpPr/>
          <p:nvPr/>
        </p:nvSpPr>
        <p:spPr>
          <a:xfrm>
            <a:off x="-4838760" y="-5185800"/>
            <a:ext cx="12086280" cy="12086280"/>
          </a:xfrm>
          <a:prstGeom prst="ellipse">
            <a:avLst/>
          </a:prstGeom>
          <a:solidFill>
            <a:srgbClr val="e06666">
              <a:alpha val="50000"/>
            </a:srgbClr>
          </a:solidFill>
          <a:ln w="22860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Google Shape;61;p13"/>
          <p:cNvSpPr/>
          <p:nvPr/>
        </p:nvSpPr>
        <p:spPr>
          <a:xfrm>
            <a:off x="-1118520" y="-1465920"/>
            <a:ext cx="4646160" cy="4646160"/>
          </a:xfrm>
          <a:prstGeom prst="ellipse">
            <a:avLst/>
          </a:prstGeom>
          <a:solidFill>
            <a:srgbClr val="f6b26b">
              <a:alpha val="50000"/>
            </a:srgbClr>
          </a:solidFill>
          <a:ln w="228600">
            <a:solidFill>
              <a:srgbClr val="e691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11760" y="25732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2700" spc="-1" strike="noStrike">
                <a:solidFill>
                  <a:srgbClr val="000000"/>
                </a:solidFill>
                <a:latin typeface="EB Garamond"/>
                <a:ea typeface="EB Garamond"/>
              </a:rPr>
              <a:t>A Galactic </a:t>
            </a:r>
            <a:r>
              <a:rPr b="0" lang="en" sz="2700" spc="-1" strike="noStrike">
                <a:solidFill>
                  <a:srgbClr val="000000"/>
                </a:solidFill>
                <a:latin typeface="EB Garamond"/>
                <a:ea typeface="EB Garamond"/>
              </a:rPr>
              <a:t>Gamma Ray </a:t>
            </a:r>
            <a:r>
              <a:rPr b="0" lang="en" sz="2700" spc="-1" strike="noStrike">
                <a:solidFill>
                  <a:srgbClr val="000000"/>
                </a:solidFill>
                <a:latin typeface="EB Garamond"/>
                <a:ea typeface="EB Garamond"/>
              </a:rPr>
              <a:t>Signature for </a:t>
            </a:r>
            <a:r>
              <a:rPr b="0" lang="en" sz="2700" spc="-1" strike="noStrike">
                <a:solidFill>
                  <a:srgbClr val="000000"/>
                </a:solidFill>
                <a:latin typeface="EB Garamond"/>
                <a:ea typeface="EB Garamond"/>
              </a:rPr>
              <a:t>Axions</a:t>
            </a:r>
            <a:endParaRPr b="0" lang="en-US" sz="27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Possible axion line </a:t>
            </a:r>
            <a:r>
              <a:rPr b="0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emission from </a:t>
            </a:r>
            <a:r>
              <a:rPr b="0" lang="en" sz="1700" spc="-1" strike="noStrike" baseline="30000">
                <a:solidFill>
                  <a:srgbClr val="000000"/>
                </a:solidFill>
                <a:latin typeface="EB Garamond"/>
                <a:ea typeface="EB Garamond"/>
              </a:rPr>
              <a:t>23</a:t>
            </a:r>
            <a:r>
              <a:rPr b="0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Na </a:t>
            </a:r>
            <a:r>
              <a:rPr b="0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deposits in evolved </a:t>
            </a:r>
            <a:r>
              <a:rPr b="0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massive stars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i="1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Wick Haxton,</a:t>
            </a:r>
            <a:r>
              <a:rPr b="0" i="1" lang="en" sz="1700" spc="-1" strike="noStrike" baseline="30000">
                <a:solidFill>
                  <a:srgbClr val="000000"/>
                </a:solidFill>
                <a:latin typeface="EB Garamond"/>
                <a:ea typeface="EB Garamond"/>
              </a:rPr>
              <a:t>(LBL, UCB)</a:t>
            </a:r>
            <a:r>
              <a:rPr b="0" i="1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 </a:t>
            </a:r>
            <a:r>
              <a:rPr b="0" i="1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Xing Liu,</a:t>
            </a:r>
            <a:r>
              <a:rPr b="0" i="1" lang="en" sz="1700" spc="-1" strike="noStrike" baseline="30000">
                <a:solidFill>
                  <a:srgbClr val="000000"/>
                </a:solidFill>
                <a:latin typeface="EB Garamond"/>
                <a:ea typeface="EB Garamond"/>
              </a:rPr>
              <a:t>(UCB)</a:t>
            </a:r>
            <a:r>
              <a:rPr b="0" i="1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 and </a:t>
            </a:r>
            <a:r>
              <a:rPr b="0" i="1" lang="en" sz="1700" spc="-1" strike="noStrike">
                <a:solidFill>
                  <a:srgbClr val="000000"/>
                </a:solidFill>
                <a:latin typeface="EB Garamond"/>
                <a:ea typeface="EB Garamond"/>
              </a:rPr>
              <a:t>Anupam Ray </a:t>
            </a:r>
            <a:r>
              <a:rPr b="0" i="1" lang="en" sz="1700" spc="-1" strike="noStrike" baseline="30000">
                <a:solidFill>
                  <a:srgbClr val="000000"/>
                </a:solidFill>
                <a:latin typeface="EB Garamond"/>
                <a:ea typeface="EB Garamond"/>
              </a:rPr>
              <a:t>(UCB)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741b47"/>
                </a:solidFill>
                <a:latin typeface="EB Garamond"/>
                <a:ea typeface="EB Garamond"/>
              </a:rPr>
              <a:t>Contact: xingyzt@berkeley.edu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Google Shape;63;p13"/>
          <p:cNvSpPr/>
          <p:nvPr/>
        </p:nvSpPr>
        <p:spPr>
          <a:xfrm>
            <a:off x="687600" y="340200"/>
            <a:ext cx="1033920" cy="1033920"/>
          </a:xfrm>
          <a:prstGeom prst="ellipse">
            <a:avLst/>
          </a:prstGeom>
          <a:solidFill>
            <a:srgbClr val="ffffff">
              <a:alpha val="50000"/>
            </a:srgbClr>
          </a:solidFill>
          <a:ln w="38100">
            <a:solidFill>
              <a:srgbClr val="cfe2f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Google Shape;64;p13"/>
          <p:cNvSpPr/>
          <p:nvPr/>
        </p:nvSpPr>
        <p:spPr>
          <a:xfrm>
            <a:off x="687600" y="549720"/>
            <a:ext cx="1033920" cy="60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 baseline="30000">
                <a:solidFill>
                  <a:srgbClr val="999999"/>
                </a:solidFill>
                <a:latin typeface="EB Garamond"/>
                <a:ea typeface="EB Garamond"/>
              </a:rPr>
              <a:t>16</a:t>
            </a:r>
            <a:r>
              <a:rPr b="0" lang="en" sz="1400" spc="-1" strike="noStrike">
                <a:solidFill>
                  <a:srgbClr val="999999"/>
                </a:solidFill>
                <a:latin typeface="EB Garamond"/>
                <a:ea typeface="EB Garamond"/>
              </a:rPr>
              <a:t>O </a:t>
            </a:r>
            <a:r>
              <a:rPr b="0" lang="en" sz="1400" spc="-1" strike="noStrike" baseline="30000">
                <a:solidFill>
                  <a:srgbClr val="999999"/>
                </a:solidFill>
                <a:latin typeface="EB Garamond"/>
                <a:ea typeface="EB Garamond"/>
              </a:rPr>
              <a:t>20</a:t>
            </a:r>
            <a:r>
              <a:rPr b="0" lang="en" sz="1400" spc="-1" strike="noStrike">
                <a:solidFill>
                  <a:srgbClr val="999999"/>
                </a:solidFill>
                <a:latin typeface="EB Garamond"/>
                <a:ea typeface="EB Garamond"/>
              </a:rPr>
              <a:t>Ne </a:t>
            </a:r>
            <a:r>
              <a:rPr b="0" lang="en" sz="1400" spc="-1" strike="noStrike" baseline="30000">
                <a:solidFill>
                  <a:srgbClr val="000000"/>
                </a:solidFill>
                <a:latin typeface="EB Garamond"/>
                <a:ea typeface="EB Garamond"/>
              </a:rPr>
              <a:t>23</a:t>
            </a:r>
            <a:r>
              <a:rPr b="0" lang="en" sz="1400" spc="-1" strike="noStrike">
                <a:solidFill>
                  <a:srgbClr val="000000"/>
                </a:solidFill>
                <a:latin typeface="EB Garamond"/>
                <a:ea typeface="EB Garamond"/>
              </a:rPr>
              <a:t>Na</a:t>
            </a:r>
            <a:r>
              <a:rPr b="0" lang="en" sz="1400" spc="-1" strike="noStrike">
                <a:solidFill>
                  <a:srgbClr val="999999"/>
                </a:solidFill>
                <a:latin typeface="EB Garamond"/>
                <a:ea typeface="EB Garamond"/>
              </a:rPr>
              <a:t> </a:t>
            </a:r>
            <a:r>
              <a:rPr b="0" lang="en" sz="1400" spc="-1" strike="noStrike" baseline="30000">
                <a:solidFill>
                  <a:srgbClr val="999999"/>
                </a:solidFill>
                <a:latin typeface="EB Garamond"/>
                <a:ea typeface="EB Garamond"/>
              </a:rPr>
              <a:t>24</a:t>
            </a:r>
            <a:r>
              <a:rPr b="0" lang="en" sz="1400" spc="-1" strike="noStrike">
                <a:solidFill>
                  <a:srgbClr val="999999"/>
                </a:solidFill>
                <a:latin typeface="EB Garamond"/>
                <a:ea typeface="EB Garamond"/>
              </a:rPr>
              <a:t>Mg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6" name="Google Shape;65;p13"/>
          <p:cNvSpPr/>
          <p:nvPr/>
        </p:nvSpPr>
        <p:spPr>
          <a:xfrm>
            <a:off x="110160" y="1843920"/>
            <a:ext cx="10339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 baseline="30000">
                <a:solidFill>
                  <a:srgbClr val="b45f06"/>
                </a:solidFill>
                <a:latin typeface="EB Garamond"/>
                <a:ea typeface="EB Garamond"/>
              </a:rPr>
              <a:t>4</a:t>
            </a:r>
            <a:r>
              <a:rPr b="0" lang="en" sz="1400" spc="-1" strike="noStrike">
                <a:solidFill>
                  <a:srgbClr val="b45f06"/>
                </a:solidFill>
                <a:latin typeface="EB Garamond"/>
                <a:ea typeface="EB Garamond"/>
              </a:rPr>
              <a:t>He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7" name="Google Shape;66;p13"/>
          <p:cNvSpPr/>
          <p:nvPr/>
        </p:nvSpPr>
        <p:spPr>
          <a:xfrm>
            <a:off x="5050440" y="411840"/>
            <a:ext cx="10339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 baseline="30000">
                <a:solidFill>
                  <a:srgbClr val="990000"/>
                </a:solidFill>
                <a:latin typeface="EB Garamond"/>
                <a:ea typeface="EB Garamond"/>
              </a:rPr>
              <a:t>1</a:t>
            </a:r>
            <a:r>
              <a:rPr b="0" lang="en" sz="1400" spc="-1" strike="noStrike">
                <a:solidFill>
                  <a:srgbClr val="990000"/>
                </a:solidFill>
                <a:latin typeface="EB Garamond"/>
                <a:ea typeface="EB Garamond"/>
              </a:rPr>
              <a:t>H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8" name="Google Shape;67;p13"/>
          <p:cNvSpPr/>
          <p:nvPr/>
        </p:nvSpPr>
        <p:spPr>
          <a:xfrm>
            <a:off x="1863720" y="1009800"/>
            <a:ext cx="6053760" cy="1454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575">
            <a:solidFill>
              <a:srgbClr val="000000"/>
            </a:solidFill>
            <a:prstDash val="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Google Shape;68;p13"/>
          <p:cNvSpPr/>
          <p:nvPr/>
        </p:nvSpPr>
        <p:spPr>
          <a:xfrm rot="1780200">
            <a:off x="7988400" y="2478960"/>
            <a:ext cx="1137600" cy="394920"/>
          </a:xfrm>
          <a:custGeom>
            <a:avLst/>
            <a:gdLst/>
            <a:ahLst/>
            <a:rect l="l" t="t" r="r" b="b"/>
            <a:pathLst>
              <a:path w="113594" h="17197">
                <a:moveTo>
                  <a:pt x="0" y="11642"/>
                </a:moveTo>
                <a:cubicBezTo>
                  <a:pt x="3157" y="12695"/>
                  <a:pt x="5309" y="17987"/>
                  <a:pt x="8466" y="16934"/>
                </a:cubicBezTo>
                <a:cubicBezTo>
                  <a:pt x="13199" y="15356"/>
                  <a:pt x="14317" y="4772"/>
                  <a:pt x="19050" y="6350"/>
                </a:cubicBezTo>
                <a:cubicBezTo>
                  <a:pt x="22954" y="7652"/>
                  <a:pt x="22500" y="15098"/>
                  <a:pt x="26458" y="16228"/>
                </a:cubicBezTo>
                <a:cubicBezTo>
                  <a:pt x="29797" y="17181"/>
                  <a:pt x="33844" y="14267"/>
                  <a:pt x="35630" y="11289"/>
                </a:cubicBezTo>
                <a:cubicBezTo>
                  <a:pt x="36577" y="9710"/>
                  <a:pt x="36278" y="6610"/>
                  <a:pt x="38100" y="6350"/>
                </a:cubicBezTo>
                <a:cubicBezTo>
                  <a:pt x="44010" y="5505"/>
                  <a:pt x="48205" y="19038"/>
                  <a:pt x="53269" y="15875"/>
                </a:cubicBezTo>
                <a:cubicBezTo>
                  <a:pt x="57918" y="12971"/>
                  <a:pt x="57704" y="4504"/>
                  <a:pt x="62794" y="2470"/>
                </a:cubicBezTo>
                <a:cubicBezTo>
                  <a:pt x="68064" y="364"/>
                  <a:pt x="71307" y="12928"/>
                  <a:pt x="76905" y="11995"/>
                </a:cubicBezTo>
                <a:cubicBezTo>
                  <a:pt x="81259" y="11269"/>
                  <a:pt x="81667" y="3855"/>
                  <a:pt x="85725" y="2117"/>
                </a:cubicBezTo>
                <a:cubicBezTo>
                  <a:pt x="90382" y="122"/>
                  <a:pt x="94839" y="8596"/>
                  <a:pt x="99836" y="7762"/>
                </a:cubicBezTo>
                <a:cubicBezTo>
                  <a:pt x="102625" y="7297"/>
                  <a:pt x="103409" y="3219"/>
                  <a:pt x="105833" y="1764"/>
                </a:cubicBezTo>
                <a:cubicBezTo>
                  <a:pt x="108108" y="399"/>
                  <a:pt x="110941" y="0"/>
                  <a:pt x="113594" y="0"/>
                </a:cubicBezTo>
              </a:path>
            </a:pathLst>
          </a:custGeom>
          <a:noFill/>
          <a:ln w="28575">
            <a:solidFill>
              <a:srgbClr val="ffff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Google Shape;69;p13"/>
          <p:cNvSpPr/>
          <p:nvPr/>
        </p:nvSpPr>
        <p:spPr>
          <a:xfrm>
            <a:off x="7793640" y="1021320"/>
            <a:ext cx="1033920" cy="48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i="1" lang="en" sz="2000" spc="-1" strike="noStrike">
                <a:solidFill>
                  <a:srgbClr val="a4c2f4"/>
                </a:solidFill>
                <a:latin typeface="EB Garamond"/>
                <a:ea typeface="EB Garamond"/>
              </a:rPr>
              <a:t>B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61" name="Google Shape;70;p13"/>
          <p:cNvSpPr/>
          <p:nvPr/>
        </p:nvSpPr>
        <p:spPr>
          <a:xfrm>
            <a:off x="8250840" y="2697840"/>
            <a:ext cx="1033920" cy="48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i="1" lang="en" sz="2000" spc="-1" strike="noStrike">
                <a:solidFill>
                  <a:srgbClr val="ffff00"/>
                </a:solidFill>
                <a:latin typeface="EB Garamond"/>
                <a:ea typeface="EB Garamond"/>
              </a:rPr>
              <a:t>γ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62" name="Google Shape;71;p13"/>
          <p:cNvSpPr/>
          <p:nvPr/>
        </p:nvSpPr>
        <p:spPr>
          <a:xfrm>
            <a:off x="5126400" y="1783440"/>
            <a:ext cx="1033920" cy="48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i="1" lang="en" sz="2000" spc="-1" strike="noStrike">
                <a:solidFill>
                  <a:srgbClr val="000000"/>
                </a:solidFill>
                <a:latin typeface="EB Garamond"/>
                <a:ea typeface="EB Garamond"/>
              </a:rPr>
              <a:t>a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5" name="Google Shape;350;p22"/>
          <p:cNvGraphicFramePr/>
          <p:nvPr/>
        </p:nvGraphicFramePr>
        <p:xfrm>
          <a:off x="592920" y="3096000"/>
          <a:ext cx="7598160" cy="1142640"/>
        </p:xfrm>
        <a:graphic>
          <a:graphicData uri="http://schemas.openxmlformats.org/drawingml/2006/table">
            <a:tbl>
              <a:tblPr/>
              <a:tblGrid>
                <a:gridCol w="1667160"/>
                <a:gridCol w="2330280"/>
                <a:gridCol w="3600720"/>
              </a:tblGrid>
              <a:tr h="44784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Origin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Primordial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600" spc="-1" strike="noStrike" baseline="30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12</a:t>
                      </a: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C + </a:t>
                      </a:r>
                      <a:r>
                        <a:rPr b="0" lang="en" sz="1600" spc="-1" strike="noStrike" baseline="30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12</a:t>
                      </a: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C → </a:t>
                      </a:r>
                      <a:r>
                        <a:rPr b="0" lang="en" sz="1600" spc="-1" strike="noStrike" baseline="30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24</a:t>
                      </a: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Mg* → </a:t>
                      </a:r>
                      <a:r>
                        <a:rPr b="0" lang="en" sz="1600" spc="-1" strike="noStrike" baseline="30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23</a:t>
                      </a: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Na + </a:t>
                      </a:r>
                      <a:r>
                        <a:rPr b="0" i="1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p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47268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Abundance (</a:t>
                      </a:r>
                      <a:r>
                        <a:rPr b="0" i="1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M</a:t>
                      </a:r>
                      <a:r>
                        <a:rPr b="0" i="1" lang="en" sz="1600" spc="-1" strike="noStrike" baseline="-25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⊙</a:t>
                      </a: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)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~ 0.003%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~ 5%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44784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Active lifetime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~ few billion years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~ few thousand  years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06" name="PlaceHolder 1"/>
          <p:cNvSpPr>
            <a:spLocks noGrp="1"/>
          </p:cNvSpPr>
          <p:nvPr>
            <p:ph type="sldNum" idx="12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AB91A76-EEEC-42D7-96BC-2E3CA8A73D58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307" name="Google Shape;353;p22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4. Another source</a:t>
            </a:r>
            <a:endParaRPr b="0" lang="en-US" sz="1800" spc="-1" strike="noStrike">
              <a:latin typeface="Arial"/>
            </a:endParaRPr>
          </a:p>
        </p:txBody>
      </p:sp>
      <p:graphicFrame>
        <p:nvGraphicFramePr>
          <p:cNvPr id="308" name="Google Shape;354;p22"/>
          <p:cNvGraphicFramePr/>
          <p:nvPr/>
        </p:nvGraphicFramePr>
        <p:xfrm>
          <a:off x="592920" y="2638800"/>
          <a:ext cx="7598160" cy="380520"/>
        </p:xfrm>
        <a:graphic>
          <a:graphicData uri="http://schemas.openxmlformats.org/drawingml/2006/table">
            <a:tbl>
              <a:tblPr/>
              <a:tblGrid>
                <a:gridCol w="1667160"/>
                <a:gridCol w="2330280"/>
                <a:gridCol w="3600720"/>
              </a:tblGrid>
              <a:tr h="38088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Axion pump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600" spc="-1" strike="noStrike" baseline="30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57</a:t>
                      </a: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Fe in the Sun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600" spc="-1" strike="noStrike" baseline="30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23</a:t>
                      </a: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Na in evolved massive stars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09" name="Google Shape;355;p22"/>
          <p:cNvGraphicFramePr/>
          <p:nvPr/>
        </p:nvGraphicFramePr>
        <p:xfrm>
          <a:off x="592920" y="4409640"/>
          <a:ext cx="7598160" cy="380520"/>
        </p:xfrm>
        <a:graphic>
          <a:graphicData uri="http://schemas.openxmlformats.org/drawingml/2006/table">
            <a:tbl>
              <a:tblPr/>
              <a:tblGrid>
                <a:gridCol w="1667160"/>
                <a:gridCol w="2330280"/>
                <a:gridCol w="3600720"/>
              </a:tblGrid>
              <a:tr h="38088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Effective coupling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0.0868 </a:t>
                      </a:r>
                      <a:r>
                        <a:rPr b="0" i="1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g</a:t>
                      </a:r>
                      <a:r>
                        <a:rPr b="0" i="1" lang="en" sz="1600" spc="-1" strike="noStrike" baseline="-25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app</a:t>
                      </a:r>
                      <a:r>
                        <a:rPr b="0" lang="en" sz="1600" spc="-1" strike="noStrike" baseline="30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 </a:t>
                      </a: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+ </a:t>
                      </a:r>
                      <a:r>
                        <a:rPr b="0" i="1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g</a:t>
                      </a:r>
                      <a:r>
                        <a:rPr b="0" i="1" lang="en" sz="1600" spc="-1" strike="noStrike" baseline="-25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ann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i="1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g</a:t>
                      </a:r>
                      <a:r>
                        <a:rPr b="0" i="1" lang="en" sz="1600" spc="-1" strike="noStrike" baseline="-25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app</a:t>
                      </a:r>
                      <a:r>
                        <a:rPr b="0" lang="en" sz="1600" spc="-1" strike="noStrike" baseline="30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 </a:t>
                      </a:r>
                      <a:r>
                        <a:rPr b="0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+ 0.0638 </a:t>
                      </a:r>
                      <a:r>
                        <a:rPr b="0" i="1" lang="en" sz="1600" spc="-1" strike="noStrike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g</a:t>
                      </a:r>
                      <a:r>
                        <a:rPr b="0" i="1" lang="en" sz="1600" spc="-1" strike="noStrike" baseline="-25000">
                          <a:solidFill>
                            <a:srgbClr val="595959"/>
                          </a:solidFill>
                          <a:latin typeface="EB Garamond"/>
                          <a:ea typeface="EB Garamond"/>
                        </a:rPr>
                        <a:t>ann</a:t>
                      </a:r>
                      <a:endParaRPr b="0" lang="en-US" sz="16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ffffff"/>
                      </a:solidFill>
                    </a:lnT>
                    <a:lnB w="936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10" name="Google Shape;356;p22"/>
          <p:cNvSpPr/>
          <p:nvPr/>
        </p:nvSpPr>
        <p:spPr>
          <a:xfrm>
            <a:off x="4590720" y="161640"/>
            <a:ext cx="360" cy="235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11" name="Google Shape;357;p22"/>
          <p:cNvGrpSpPr/>
          <p:nvPr/>
        </p:nvGrpSpPr>
        <p:grpSpPr>
          <a:xfrm>
            <a:off x="4812840" y="93240"/>
            <a:ext cx="3801240" cy="2424960"/>
            <a:chOff x="4812840" y="93240"/>
            <a:chExt cx="3801240" cy="2424960"/>
          </a:xfrm>
        </p:grpSpPr>
        <p:sp>
          <p:nvSpPr>
            <p:cNvPr id="312" name="Google Shape;358;p22"/>
            <p:cNvSpPr/>
            <p:nvPr/>
          </p:nvSpPr>
          <p:spPr>
            <a:xfrm rot="21569400">
              <a:off x="4849200" y="1404720"/>
              <a:ext cx="1186200" cy="155880"/>
            </a:xfrm>
            <a:custGeom>
              <a:avLst/>
              <a:gdLst/>
              <a:ahLst/>
              <a:rect l="l" t="t" r="r" b="b"/>
              <a:pathLst>
                <a:path w="199814" h="21306">
                  <a:moveTo>
                    <a:pt x="0" y="14534"/>
                  </a:moveTo>
                  <a:cubicBezTo>
                    <a:pt x="0" y="8839"/>
                    <a:pt x="7755" y="278"/>
                    <a:pt x="12700" y="3104"/>
                  </a:cubicBezTo>
                  <a:cubicBezTo>
                    <a:pt x="18997" y="6703"/>
                    <a:pt x="18669" y="21651"/>
                    <a:pt x="25824" y="20460"/>
                  </a:cubicBezTo>
                  <a:cubicBezTo>
                    <a:pt x="31678" y="19485"/>
                    <a:pt x="30730" y="9546"/>
                    <a:pt x="34290" y="4797"/>
                  </a:cubicBezTo>
                  <a:cubicBezTo>
                    <a:pt x="35918" y="2625"/>
                    <a:pt x="39700" y="2869"/>
                    <a:pt x="42334" y="3527"/>
                  </a:cubicBezTo>
                  <a:cubicBezTo>
                    <a:pt x="49563" y="5333"/>
                    <a:pt x="48429" y="21307"/>
                    <a:pt x="55880" y="21307"/>
                  </a:cubicBezTo>
                  <a:cubicBezTo>
                    <a:pt x="62967" y="21307"/>
                    <a:pt x="63146" y="8961"/>
                    <a:pt x="68157" y="3950"/>
                  </a:cubicBezTo>
                  <a:cubicBezTo>
                    <a:pt x="71913" y="194"/>
                    <a:pt x="80211" y="4357"/>
                    <a:pt x="83397" y="8607"/>
                  </a:cubicBezTo>
                  <a:cubicBezTo>
                    <a:pt x="85839" y="11864"/>
                    <a:pt x="86221" y="17780"/>
                    <a:pt x="90170" y="18767"/>
                  </a:cubicBezTo>
                  <a:cubicBezTo>
                    <a:pt x="98992" y="20971"/>
                    <a:pt x="101573" y="2346"/>
                    <a:pt x="110490" y="564"/>
                  </a:cubicBezTo>
                  <a:cubicBezTo>
                    <a:pt x="114083" y="-154"/>
                    <a:pt x="118483" y="936"/>
                    <a:pt x="121074" y="3527"/>
                  </a:cubicBezTo>
                  <a:cubicBezTo>
                    <a:pt x="124706" y="7159"/>
                    <a:pt x="125250" y="15804"/>
                    <a:pt x="130387" y="15804"/>
                  </a:cubicBezTo>
                  <a:cubicBezTo>
                    <a:pt x="134905" y="15804"/>
                    <a:pt x="136031" y="8748"/>
                    <a:pt x="138854" y="5220"/>
                  </a:cubicBezTo>
                  <a:cubicBezTo>
                    <a:pt x="141361" y="2086"/>
                    <a:pt x="146734" y="2537"/>
                    <a:pt x="150707" y="3104"/>
                  </a:cubicBezTo>
                  <a:cubicBezTo>
                    <a:pt x="155053" y="3724"/>
                    <a:pt x="157888" y="8579"/>
                    <a:pt x="160020" y="12417"/>
                  </a:cubicBezTo>
                  <a:cubicBezTo>
                    <a:pt x="160952" y="14095"/>
                    <a:pt x="161545" y="17539"/>
                    <a:pt x="163407" y="17074"/>
                  </a:cubicBezTo>
                  <a:cubicBezTo>
                    <a:pt x="170001" y="15427"/>
                    <a:pt x="171517" y="5913"/>
                    <a:pt x="176954" y="1834"/>
                  </a:cubicBezTo>
                  <a:cubicBezTo>
                    <a:pt x="179796" y="-298"/>
                    <a:pt x="184053" y="-132"/>
                    <a:pt x="187537" y="564"/>
                  </a:cubicBezTo>
                  <a:cubicBezTo>
                    <a:pt x="193721" y="1800"/>
                    <a:pt x="193508" y="14957"/>
                    <a:pt x="199814" y="14957"/>
                  </a:cubicBezTo>
                </a:path>
              </a:pathLst>
            </a:custGeom>
            <a:noFill/>
            <a:ln w="28575">
              <a:solidFill>
                <a:srgbClr val="a4c2f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3" name="Google Shape;359;p22"/>
            <p:cNvSpPr/>
            <p:nvPr/>
          </p:nvSpPr>
          <p:spPr>
            <a:xfrm rot="21568800">
              <a:off x="5015520" y="1251000"/>
              <a:ext cx="943200" cy="155880"/>
            </a:xfrm>
            <a:custGeom>
              <a:avLst/>
              <a:gdLst/>
              <a:ahLst/>
              <a:rect l="l" t="t" r="r" b="b"/>
              <a:pathLst>
                <a:path w="199814" h="21306">
                  <a:moveTo>
                    <a:pt x="0" y="14534"/>
                  </a:moveTo>
                  <a:cubicBezTo>
                    <a:pt x="0" y="8839"/>
                    <a:pt x="7755" y="278"/>
                    <a:pt x="12700" y="3104"/>
                  </a:cubicBezTo>
                  <a:cubicBezTo>
                    <a:pt x="18997" y="6703"/>
                    <a:pt x="18669" y="21651"/>
                    <a:pt x="25824" y="20460"/>
                  </a:cubicBezTo>
                  <a:cubicBezTo>
                    <a:pt x="31678" y="19485"/>
                    <a:pt x="30730" y="9546"/>
                    <a:pt x="34290" y="4797"/>
                  </a:cubicBezTo>
                  <a:cubicBezTo>
                    <a:pt x="35918" y="2625"/>
                    <a:pt x="39700" y="2869"/>
                    <a:pt x="42334" y="3527"/>
                  </a:cubicBezTo>
                  <a:cubicBezTo>
                    <a:pt x="49563" y="5333"/>
                    <a:pt x="48429" y="21307"/>
                    <a:pt x="55880" y="21307"/>
                  </a:cubicBezTo>
                  <a:cubicBezTo>
                    <a:pt x="62967" y="21307"/>
                    <a:pt x="63146" y="8961"/>
                    <a:pt x="68157" y="3950"/>
                  </a:cubicBezTo>
                  <a:cubicBezTo>
                    <a:pt x="71913" y="194"/>
                    <a:pt x="80211" y="4357"/>
                    <a:pt x="83397" y="8607"/>
                  </a:cubicBezTo>
                  <a:cubicBezTo>
                    <a:pt x="85839" y="11864"/>
                    <a:pt x="86221" y="17780"/>
                    <a:pt x="90170" y="18767"/>
                  </a:cubicBezTo>
                  <a:cubicBezTo>
                    <a:pt x="98992" y="20971"/>
                    <a:pt x="101573" y="2346"/>
                    <a:pt x="110490" y="564"/>
                  </a:cubicBezTo>
                  <a:cubicBezTo>
                    <a:pt x="114083" y="-154"/>
                    <a:pt x="118483" y="936"/>
                    <a:pt x="121074" y="3527"/>
                  </a:cubicBezTo>
                  <a:cubicBezTo>
                    <a:pt x="124706" y="7159"/>
                    <a:pt x="125250" y="15804"/>
                    <a:pt x="130387" y="15804"/>
                  </a:cubicBezTo>
                  <a:cubicBezTo>
                    <a:pt x="134905" y="15804"/>
                    <a:pt x="136031" y="8748"/>
                    <a:pt x="138854" y="5220"/>
                  </a:cubicBezTo>
                  <a:cubicBezTo>
                    <a:pt x="141361" y="2086"/>
                    <a:pt x="146734" y="2537"/>
                    <a:pt x="150707" y="3104"/>
                  </a:cubicBezTo>
                  <a:cubicBezTo>
                    <a:pt x="155053" y="3724"/>
                    <a:pt x="157888" y="8579"/>
                    <a:pt x="160020" y="12417"/>
                  </a:cubicBezTo>
                  <a:cubicBezTo>
                    <a:pt x="160952" y="14095"/>
                    <a:pt x="161545" y="17539"/>
                    <a:pt x="163407" y="17074"/>
                  </a:cubicBezTo>
                  <a:cubicBezTo>
                    <a:pt x="170001" y="15427"/>
                    <a:pt x="171517" y="5913"/>
                    <a:pt x="176954" y="1834"/>
                  </a:cubicBezTo>
                  <a:cubicBezTo>
                    <a:pt x="179796" y="-298"/>
                    <a:pt x="184053" y="-132"/>
                    <a:pt x="187537" y="564"/>
                  </a:cubicBezTo>
                  <a:cubicBezTo>
                    <a:pt x="193721" y="1800"/>
                    <a:pt x="193508" y="14957"/>
                    <a:pt x="199814" y="14957"/>
                  </a:cubicBezTo>
                </a:path>
              </a:pathLst>
            </a:custGeom>
            <a:noFill/>
            <a:ln w="28575">
              <a:solidFill>
                <a:srgbClr val="6d9eeb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14" name="Google Shape;360;p22"/>
            <p:cNvGrpSpPr/>
            <p:nvPr/>
          </p:nvGrpSpPr>
          <p:grpSpPr>
            <a:xfrm>
              <a:off x="4812840" y="93240"/>
              <a:ext cx="3801240" cy="2424960"/>
              <a:chOff x="4812840" y="93240"/>
              <a:chExt cx="3801240" cy="2424960"/>
            </a:xfrm>
          </p:grpSpPr>
          <p:grpSp>
            <p:nvGrpSpPr>
              <p:cNvPr id="315" name="Google Shape;361;p22"/>
              <p:cNvGrpSpPr/>
              <p:nvPr/>
            </p:nvGrpSpPr>
            <p:grpSpPr>
              <a:xfrm>
                <a:off x="4921920" y="180360"/>
                <a:ext cx="3692160" cy="2337840"/>
                <a:chOff x="4921920" y="180360"/>
                <a:chExt cx="3692160" cy="2337840"/>
              </a:xfrm>
            </p:grpSpPr>
            <p:sp>
              <p:nvSpPr>
                <p:cNvPr id="316" name="Google Shape;362;p22"/>
                <p:cNvSpPr/>
                <p:nvPr/>
              </p:nvSpPr>
              <p:spPr>
                <a:xfrm>
                  <a:off x="5392080" y="2312280"/>
                  <a:ext cx="2695320" cy="36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19050">
                  <a:solidFill>
                    <a:srgbClr val="595959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17" name="Google Shape;363;p22"/>
                <p:cNvSpPr/>
                <p:nvPr/>
              </p:nvSpPr>
              <p:spPr>
                <a:xfrm>
                  <a:off x="5392080" y="519480"/>
                  <a:ext cx="2695320" cy="36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19050">
                  <a:solidFill>
                    <a:srgbClr val="595959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grpSp>
              <p:nvGrpSpPr>
                <p:cNvPr id="318" name="Google Shape;364;p22"/>
                <p:cNvGrpSpPr/>
                <p:nvPr/>
              </p:nvGrpSpPr>
              <p:grpSpPr>
                <a:xfrm>
                  <a:off x="4921920" y="180360"/>
                  <a:ext cx="3692160" cy="2337840"/>
                  <a:chOff x="4921920" y="180360"/>
                  <a:chExt cx="3692160" cy="2337840"/>
                </a:xfrm>
              </p:grpSpPr>
              <p:sp>
                <p:nvSpPr>
                  <p:cNvPr id="319" name="Google Shape;365;p22"/>
                  <p:cNvSpPr/>
                  <p:nvPr/>
                </p:nvSpPr>
                <p:spPr>
                  <a:xfrm>
                    <a:off x="7139880" y="1377360"/>
                    <a:ext cx="967320" cy="360"/>
                  </a:xfrm>
                  <a:custGeom>
                    <a:avLst/>
                    <a:gdLst/>
                    <a:ahLst/>
                    <a:rect l="l" t="t" r="r" b="b"/>
                    <a:pathLst>
                      <a:path w="21600" h="21600">
                        <a:moveTo>
                          <a:pt x="0" y="0"/>
                        </a:moveTo>
                        <a:lnTo>
                          <a:pt x="21600" y="21600"/>
                        </a:lnTo>
                      </a:path>
                    </a:pathLst>
                  </a:custGeom>
                  <a:noFill/>
                  <a:ln w="28575">
                    <a:solidFill>
                      <a:srgbClr val="674ea7"/>
                    </a:solidFill>
                    <a:prstDash val="dash"/>
                    <a:round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20" name="Google Shape;366;p22"/>
                  <p:cNvSpPr/>
                  <p:nvPr/>
                </p:nvSpPr>
                <p:spPr>
                  <a:xfrm rot="21570000">
                    <a:off x="5393160" y="1326600"/>
                    <a:ext cx="794520" cy="155880"/>
                  </a:xfrm>
                  <a:custGeom>
                    <a:avLst/>
                    <a:gdLst/>
                    <a:ahLst/>
                    <a:rect l="l" t="t" r="r" b="b"/>
                    <a:pathLst>
                      <a:path w="199814" h="21306">
                        <a:moveTo>
                          <a:pt x="0" y="14534"/>
                        </a:moveTo>
                        <a:cubicBezTo>
                          <a:pt x="0" y="8839"/>
                          <a:pt x="7755" y="278"/>
                          <a:pt x="12700" y="3104"/>
                        </a:cubicBezTo>
                        <a:cubicBezTo>
                          <a:pt x="18997" y="6703"/>
                          <a:pt x="18669" y="21651"/>
                          <a:pt x="25824" y="20460"/>
                        </a:cubicBezTo>
                        <a:cubicBezTo>
                          <a:pt x="31678" y="19485"/>
                          <a:pt x="30730" y="9546"/>
                          <a:pt x="34290" y="4797"/>
                        </a:cubicBezTo>
                        <a:cubicBezTo>
                          <a:pt x="35918" y="2625"/>
                          <a:pt x="39700" y="2869"/>
                          <a:pt x="42334" y="3527"/>
                        </a:cubicBezTo>
                        <a:cubicBezTo>
                          <a:pt x="49563" y="5333"/>
                          <a:pt x="48429" y="21307"/>
                          <a:pt x="55880" y="21307"/>
                        </a:cubicBezTo>
                        <a:cubicBezTo>
                          <a:pt x="62967" y="21307"/>
                          <a:pt x="63146" y="8961"/>
                          <a:pt x="68157" y="3950"/>
                        </a:cubicBezTo>
                        <a:cubicBezTo>
                          <a:pt x="71913" y="194"/>
                          <a:pt x="80211" y="4357"/>
                          <a:pt x="83397" y="8607"/>
                        </a:cubicBezTo>
                        <a:cubicBezTo>
                          <a:pt x="85839" y="11864"/>
                          <a:pt x="86221" y="17780"/>
                          <a:pt x="90170" y="18767"/>
                        </a:cubicBezTo>
                        <a:cubicBezTo>
                          <a:pt x="98992" y="20971"/>
                          <a:pt x="101573" y="2346"/>
                          <a:pt x="110490" y="564"/>
                        </a:cubicBezTo>
                        <a:cubicBezTo>
                          <a:pt x="114083" y="-154"/>
                          <a:pt x="118483" y="936"/>
                          <a:pt x="121074" y="3527"/>
                        </a:cubicBezTo>
                        <a:cubicBezTo>
                          <a:pt x="124706" y="7159"/>
                          <a:pt x="125250" y="15804"/>
                          <a:pt x="130387" y="15804"/>
                        </a:cubicBezTo>
                        <a:cubicBezTo>
                          <a:pt x="134905" y="15804"/>
                          <a:pt x="136031" y="8748"/>
                          <a:pt x="138854" y="5220"/>
                        </a:cubicBezTo>
                        <a:cubicBezTo>
                          <a:pt x="141361" y="2086"/>
                          <a:pt x="146734" y="2537"/>
                          <a:pt x="150707" y="3104"/>
                        </a:cubicBezTo>
                        <a:cubicBezTo>
                          <a:pt x="155053" y="3724"/>
                          <a:pt x="157888" y="8579"/>
                          <a:pt x="160020" y="12417"/>
                        </a:cubicBezTo>
                        <a:cubicBezTo>
                          <a:pt x="160952" y="14095"/>
                          <a:pt x="161545" y="17539"/>
                          <a:pt x="163407" y="17074"/>
                        </a:cubicBezTo>
                        <a:cubicBezTo>
                          <a:pt x="170001" y="15427"/>
                          <a:pt x="171517" y="5913"/>
                          <a:pt x="176954" y="1834"/>
                        </a:cubicBezTo>
                        <a:cubicBezTo>
                          <a:pt x="179796" y="-298"/>
                          <a:pt x="184053" y="-132"/>
                          <a:pt x="187537" y="564"/>
                        </a:cubicBezTo>
                        <a:cubicBezTo>
                          <a:pt x="193721" y="1800"/>
                          <a:pt x="193508" y="14957"/>
                          <a:pt x="199814" y="14957"/>
                        </a:cubicBezTo>
                      </a:path>
                    </a:pathLst>
                  </a:custGeom>
                  <a:noFill/>
                  <a:ln w="28575">
                    <a:solidFill>
                      <a:srgbClr val="3c78d8"/>
                    </a:solidFill>
                    <a:round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grpSp>
                <p:nvGrpSpPr>
                  <p:cNvPr id="321" name="Google Shape;367;p22"/>
                  <p:cNvGrpSpPr/>
                  <p:nvPr/>
                </p:nvGrpSpPr>
                <p:grpSpPr>
                  <a:xfrm>
                    <a:off x="4921920" y="180360"/>
                    <a:ext cx="3692160" cy="2337840"/>
                    <a:chOff x="4921920" y="180360"/>
                    <a:chExt cx="3692160" cy="2337840"/>
                  </a:xfrm>
                </p:grpSpPr>
                <p:sp>
                  <p:nvSpPr>
                    <p:cNvPr id="322" name="Google Shape;368;p22"/>
                    <p:cNvSpPr/>
                    <p:nvPr/>
                  </p:nvSpPr>
                  <p:spPr>
                    <a:xfrm>
                      <a:off x="4921920" y="1969920"/>
                      <a:ext cx="967320" cy="548280"/>
                    </a:xfrm>
                    <a:prstGeom prst="rect">
                      <a:avLst/>
                    </a:prstGeom>
                    <a:noFill/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  <p:txBody>
                    <a:bodyPr tIns="91440" bIns="91440" anchor="t">
                      <a:sp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434343"/>
                          </a:solidFill>
                          <a:latin typeface="EB Garamond"/>
                          <a:ea typeface="EB Garamond"/>
                        </a:rPr>
                        <a:t>³⁄₂</a:t>
                      </a:r>
                      <a:r>
                        <a:rPr b="0" lang="en" sz="2400" spc="-1" strike="noStrike" baseline="30000">
                          <a:solidFill>
                            <a:srgbClr val="434343"/>
                          </a:solidFill>
                          <a:latin typeface="EB Garamond"/>
                          <a:ea typeface="EB Garamond"/>
                        </a:rPr>
                        <a:t>+</a:t>
                      </a:r>
                      <a:endParaRPr b="0" lang="en-US" sz="2400" spc="-1" strike="noStrike">
                        <a:latin typeface="Arial"/>
                      </a:endParaRPr>
                    </a:p>
                  </p:txBody>
                </p:sp>
                <p:sp>
                  <p:nvSpPr>
                    <p:cNvPr id="323" name="Google Shape;369;p22"/>
                    <p:cNvSpPr/>
                    <p:nvPr/>
                  </p:nvSpPr>
                  <p:spPr>
                    <a:xfrm>
                      <a:off x="4948920" y="180360"/>
                      <a:ext cx="962640" cy="548280"/>
                    </a:xfrm>
                    <a:prstGeom prst="rect">
                      <a:avLst/>
                    </a:prstGeom>
                    <a:noFill/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  <p:txBody>
                    <a:bodyPr tIns="91440" bIns="91440" anchor="t">
                      <a:sp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434343"/>
                          </a:solidFill>
                          <a:latin typeface="EB Garamond"/>
                          <a:ea typeface="EB Garamond"/>
                        </a:rPr>
                        <a:t>⁵⁄₂</a:t>
                      </a:r>
                      <a:r>
                        <a:rPr b="0" lang="en" sz="2400" spc="-1" strike="noStrike" baseline="30000">
                          <a:solidFill>
                            <a:srgbClr val="434343"/>
                          </a:solidFill>
                          <a:latin typeface="EB Garamond"/>
                          <a:ea typeface="EB Garamond"/>
                        </a:rPr>
                        <a:t>+</a:t>
                      </a:r>
                      <a:endParaRPr b="0" lang="en-US" sz="2400" spc="-1" strike="noStrike">
                        <a:latin typeface="Arial"/>
                      </a:endParaRPr>
                    </a:p>
                  </p:txBody>
                </p:sp>
                <p:sp>
                  <p:nvSpPr>
                    <p:cNvPr id="324" name="Google Shape;370;p22"/>
                    <p:cNvSpPr/>
                    <p:nvPr/>
                  </p:nvSpPr>
                  <p:spPr>
                    <a:xfrm>
                      <a:off x="7094880" y="1338840"/>
                      <a:ext cx="1519200" cy="425880"/>
                    </a:xfrm>
                    <a:prstGeom prst="rect">
                      <a:avLst/>
                    </a:prstGeom>
                    <a:noFill/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  <p:txBody>
                    <a:bodyPr tIns="91440" bIns="91440" anchor="t">
                      <a:sp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i="1" lang="en" sz="1600" spc="-1" strike="noStrike">
                          <a:solidFill>
                            <a:srgbClr val="434343"/>
                          </a:solidFill>
                          <a:latin typeface="EB Garamond"/>
                          <a:ea typeface="EB Garamond"/>
                        </a:rPr>
                        <a:t>E</a:t>
                      </a:r>
                      <a:r>
                        <a:rPr b="0" lang="en" sz="1600" spc="-1" strike="noStrike">
                          <a:solidFill>
                            <a:srgbClr val="434343"/>
                          </a:solidFill>
                          <a:latin typeface="EB Garamond"/>
                          <a:ea typeface="EB Garamond"/>
                        </a:rPr>
                        <a:t> = 440.2 keV</a:t>
                      </a:r>
                      <a:endParaRPr b="0" lang="en-US" sz="1600" spc="-1" strike="noStrike">
                        <a:latin typeface="Arial"/>
                      </a:endParaRPr>
                    </a:p>
                  </p:txBody>
                </p:sp>
              </p:grpSp>
              <p:sp>
                <p:nvSpPr>
                  <p:cNvPr id="325" name="Google Shape;371;p22"/>
                  <p:cNvSpPr/>
                  <p:nvPr/>
                </p:nvSpPr>
                <p:spPr>
                  <a:xfrm rot="10800000">
                    <a:off x="7068240" y="596160"/>
                    <a:ext cx="360" cy="1591200"/>
                  </a:xfrm>
                  <a:custGeom>
                    <a:avLst/>
                    <a:gdLst/>
                    <a:ahLst/>
                    <a:rect l="l" t="t" r="r" b="b"/>
                    <a:pathLst>
                      <a:path w="21600" h="21600">
                        <a:moveTo>
                          <a:pt x="0" y="0"/>
                        </a:moveTo>
                        <a:lnTo>
                          <a:pt x="21600" y="21600"/>
                        </a:lnTo>
                      </a:path>
                    </a:pathLst>
                  </a:custGeom>
                  <a:noFill/>
                  <a:ln w="28575">
                    <a:solidFill>
                      <a:srgbClr val="595959"/>
                    </a:solidFill>
                    <a:round/>
                    <a:headEnd len="med" type="triangle" w="med"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26" name="Google Shape;372;p22"/>
                  <p:cNvSpPr/>
                  <p:nvPr/>
                </p:nvSpPr>
                <p:spPr>
                  <a:xfrm rot="10800000">
                    <a:off x="6258600" y="626040"/>
                    <a:ext cx="360" cy="1549440"/>
                  </a:xfrm>
                  <a:custGeom>
                    <a:avLst/>
                    <a:gdLst/>
                    <a:ahLst/>
                    <a:rect l="l" t="t" r="r" b="b"/>
                    <a:pathLst>
                      <a:path w="21600" h="21600">
                        <a:moveTo>
                          <a:pt x="0" y="0"/>
                        </a:moveTo>
                        <a:lnTo>
                          <a:pt x="21600" y="21600"/>
                        </a:lnTo>
                      </a:path>
                    </a:pathLst>
                  </a:custGeom>
                  <a:noFill/>
                  <a:ln w="28575">
                    <a:solidFill>
                      <a:srgbClr val="595959"/>
                    </a:solidFill>
                    <a:round/>
                    <a:tailEnd len="med" type="triangle" w="med"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grpSp>
                <p:nvGrpSpPr>
                  <p:cNvPr id="327" name="Google Shape;373;p22"/>
                  <p:cNvGrpSpPr/>
                  <p:nvPr/>
                </p:nvGrpSpPr>
                <p:grpSpPr>
                  <a:xfrm>
                    <a:off x="5506200" y="2258280"/>
                    <a:ext cx="2486880" cy="108360"/>
                    <a:chOff x="5506200" y="2258280"/>
                    <a:chExt cx="2486880" cy="108360"/>
                  </a:xfrm>
                </p:grpSpPr>
                <p:grpSp>
                  <p:nvGrpSpPr>
                    <p:cNvPr id="328" name="Google Shape;374;p22"/>
                    <p:cNvGrpSpPr/>
                    <p:nvPr/>
                  </p:nvGrpSpPr>
                  <p:grpSpPr>
                    <a:xfrm>
                      <a:off x="5506200" y="2258280"/>
                      <a:ext cx="2235240" cy="108360"/>
                      <a:chOff x="5506200" y="2258280"/>
                      <a:chExt cx="2235240" cy="108360"/>
                    </a:xfrm>
                  </p:grpSpPr>
                  <p:sp>
                    <p:nvSpPr>
                      <p:cNvPr id="329" name="Google Shape;375;p22"/>
                      <p:cNvSpPr/>
                      <p:nvPr/>
                    </p:nvSpPr>
                    <p:spPr>
                      <a:xfrm>
                        <a:off x="625680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0" name="Google Shape;376;p22"/>
                      <p:cNvSpPr/>
                      <p:nvPr/>
                    </p:nvSpPr>
                    <p:spPr>
                      <a:xfrm>
                        <a:off x="613188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1" name="Google Shape;377;p22"/>
                      <p:cNvSpPr/>
                      <p:nvPr/>
                    </p:nvSpPr>
                    <p:spPr>
                      <a:xfrm>
                        <a:off x="600660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2" name="Google Shape;378;p22"/>
                      <p:cNvSpPr/>
                      <p:nvPr/>
                    </p:nvSpPr>
                    <p:spPr>
                      <a:xfrm>
                        <a:off x="588168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3" name="Google Shape;379;p22"/>
                      <p:cNvSpPr/>
                      <p:nvPr/>
                    </p:nvSpPr>
                    <p:spPr>
                      <a:xfrm>
                        <a:off x="575640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4" name="Google Shape;380;p22"/>
                      <p:cNvSpPr/>
                      <p:nvPr/>
                    </p:nvSpPr>
                    <p:spPr>
                      <a:xfrm>
                        <a:off x="638208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5" name="Google Shape;381;p22"/>
                      <p:cNvSpPr/>
                      <p:nvPr/>
                    </p:nvSpPr>
                    <p:spPr>
                      <a:xfrm>
                        <a:off x="563112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6" name="Google Shape;382;p22"/>
                      <p:cNvSpPr/>
                      <p:nvPr/>
                    </p:nvSpPr>
                    <p:spPr>
                      <a:xfrm>
                        <a:off x="650700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7" name="Google Shape;383;p22"/>
                      <p:cNvSpPr/>
                      <p:nvPr/>
                    </p:nvSpPr>
                    <p:spPr>
                      <a:xfrm>
                        <a:off x="550620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8" name="Google Shape;384;p22"/>
                      <p:cNvSpPr/>
                      <p:nvPr/>
                    </p:nvSpPr>
                    <p:spPr>
                      <a:xfrm>
                        <a:off x="738288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39" name="Google Shape;385;p22"/>
                      <p:cNvSpPr/>
                      <p:nvPr/>
                    </p:nvSpPr>
                    <p:spPr>
                      <a:xfrm>
                        <a:off x="725796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40" name="Google Shape;386;p22"/>
                      <p:cNvSpPr/>
                      <p:nvPr/>
                    </p:nvSpPr>
                    <p:spPr>
                      <a:xfrm>
                        <a:off x="713268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41" name="Google Shape;387;p22"/>
                      <p:cNvSpPr/>
                      <p:nvPr/>
                    </p:nvSpPr>
                    <p:spPr>
                      <a:xfrm>
                        <a:off x="700776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42" name="Google Shape;388;p22"/>
                      <p:cNvSpPr/>
                      <p:nvPr/>
                    </p:nvSpPr>
                    <p:spPr>
                      <a:xfrm>
                        <a:off x="688248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43" name="Google Shape;389;p22"/>
                      <p:cNvSpPr/>
                      <p:nvPr/>
                    </p:nvSpPr>
                    <p:spPr>
                      <a:xfrm>
                        <a:off x="750816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44" name="Google Shape;390;p22"/>
                      <p:cNvSpPr/>
                      <p:nvPr/>
                    </p:nvSpPr>
                    <p:spPr>
                      <a:xfrm>
                        <a:off x="675720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45" name="Google Shape;391;p22"/>
                      <p:cNvSpPr/>
                      <p:nvPr/>
                    </p:nvSpPr>
                    <p:spPr>
                      <a:xfrm>
                        <a:off x="763308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46" name="Google Shape;392;p22"/>
                      <p:cNvSpPr/>
                      <p:nvPr/>
                    </p:nvSpPr>
                    <p:spPr>
                      <a:xfrm>
                        <a:off x="663228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</p:grpSp>
                <p:grpSp>
                  <p:nvGrpSpPr>
                    <p:cNvPr id="347" name="Google Shape;393;p22"/>
                    <p:cNvGrpSpPr/>
                    <p:nvPr/>
                  </p:nvGrpSpPr>
                  <p:grpSpPr>
                    <a:xfrm>
                      <a:off x="7759800" y="2258280"/>
                      <a:ext cx="233280" cy="108360"/>
                      <a:chOff x="7759800" y="2258280"/>
                      <a:chExt cx="233280" cy="108360"/>
                    </a:xfrm>
                  </p:grpSpPr>
                  <p:sp>
                    <p:nvSpPr>
                      <p:cNvPr id="348" name="Google Shape;394;p22"/>
                      <p:cNvSpPr/>
                      <p:nvPr/>
                    </p:nvSpPr>
                    <p:spPr>
                      <a:xfrm>
                        <a:off x="775980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  <p:sp>
                    <p:nvSpPr>
                      <p:cNvPr id="349" name="Google Shape;395;p22"/>
                      <p:cNvSpPr/>
                      <p:nvPr/>
                    </p:nvSpPr>
                    <p:spPr>
                      <a:xfrm>
                        <a:off x="7884720" y="2258280"/>
                        <a:ext cx="108360" cy="108360"/>
                      </a:xfrm>
                      <a:prstGeom prst="ellipse">
                        <a:avLst/>
                      </a:prstGeom>
                      <a:solidFill>
                        <a:srgbClr val="1c4587">
                          <a:alpha val="50000"/>
                        </a:srgbClr>
                      </a:solidFill>
                      <a:ln w="0">
                        <a:noFill/>
                      </a:ln>
                    </p:spPr>
                    <p:style>
                      <a:lnRef idx="0"/>
                      <a:fillRef idx="0"/>
                      <a:effectRef idx="0"/>
                      <a:fontRef idx="minor"/>
                    </p:style>
                  </p:sp>
                </p:grpSp>
              </p:grpSp>
              <p:grpSp>
                <p:nvGrpSpPr>
                  <p:cNvPr id="350" name="Google Shape;396;p22"/>
                  <p:cNvGrpSpPr/>
                  <p:nvPr/>
                </p:nvGrpSpPr>
                <p:grpSpPr>
                  <a:xfrm>
                    <a:off x="6350040" y="474120"/>
                    <a:ext cx="608760" cy="108360"/>
                    <a:chOff x="6350040" y="474120"/>
                    <a:chExt cx="608760" cy="108360"/>
                  </a:xfrm>
                </p:grpSpPr>
                <p:sp>
                  <p:nvSpPr>
                    <p:cNvPr id="351" name="Google Shape;397;p22"/>
                    <p:cNvSpPr/>
                    <p:nvPr/>
                  </p:nvSpPr>
                  <p:spPr>
                    <a:xfrm>
                      <a:off x="6850440" y="474120"/>
                      <a:ext cx="108360" cy="108360"/>
                    </a:xfrm>
                    <a:prstGeom prst="ellipse">
                      <a:avLst/>
                    </a:prstGeom>
                    <a:solidFill>
                      <a:srgbClr val="3c78d8">
                        <a:alpha val="50000"/>
                      </a:srgbClr>
                    </a:solidFill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  <p:sp>
                  <p:nvSpPr>
                    <p:cNvPr id="352" name="Google Shape;398;p22"/>
                    <p:cNvSpPr/>
                    <p:nvPr/>
                  </p:nvSpPr>
                  <p:spPr>
                    <a:xfrm>
                      <a:off x="6725520" y="474120"/>
                      <a:ext cx="108360" cy="108360"/>
                    </a:xfrm>
                    <a:prstGeom prst="ellipse">
                      <a:avLst/>
                    </a:prstGeom>
                    <a:solidFill>
                      <a:srgbClr val="3c78d8">
                        <a:alpha val="50000"/>
                      </a:srgbClr>
                    </a:solidFill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  <p:sp>
                  <p:nvSpPr>
                    <p:cNvPr id="353" name="Google Shape;399;p22"/>
                    <p:cNvSpPr/>
                    <p:nvPr/>
                  </p:nvSpPr>
                  <p:spPr>
                    <a:xfrm>
                      <a:off x="6600240" y="474120"/>
                      <a:ext cx="108360" cy="108360"/>
                    </a:xfrm>
                    <a:prstGeom prst="ellipse">
                      <a:avLst/>
                    </a:prstGeom>
                    <a:solidFill>
                      <a:srgbClr val="3c78d8">
                        <a:alpha val="50000"/>
                      </a:srgbClr>
                    </a:solidFill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  <p:sp>
                  <p:nvSpPr>
                    <p:cNvPr id="354" name="Google Shape;400;p22"/>
                    <p:cNvSpPr/>
                    <p:nvPr/>
                  </p:nvSpPr>
                  <p:spPr>
                    <a:xfrm>
                      <a:off x="6475320" y="474120"/>
                      <a:ext cx="108360" cy="108360"/>
                    </a:xfrm>
                    <a:prstGeom prst="ellipse">
                      <a:avLst/>
                    </a:prstGeom>
                    <a:solidFill>
                      <a:srgbClr val="3c78d8">
                        <a:alpha val="50000"/>
                      </a:srgbClr>
                    </a:solidFill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  <p:sp>
                  <p:nvSpPr>
                    <p:cNvPr id="355" name="Google Shape;401;p22"/>
                    <p:cNvSpPr/>
                    <p:nvPr/>
                  </p:nvSpPr>
                  <p:spPr>
                    <a:xfrm>
                      <a:off x="6350040" y="474120"/>
                      <a:ext cx="108360" cy="108360"/>
                    </a:xfrm>
                    <a:prstGeom prst="ellipse">
                      <a:avLst/>
                    </a:prstGeom>
                    <a:solidFill>
                      <a:srgbClr val="3c78d8">
                        <a:alpha val="50000"/>
                      </a:srgbClr>
                    </a:solidFill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</p:grpSp>
            </p:grpSp>
          </p:grpSp>
          <p:sp>
            <p:nvSpPr>
              <p:cNvPr id="356" name="Google Shape;402;p22"/>
              <p:cNvSpPr/>
              <p:nvPr/>
            </p:nvSpPr>
            <p:spPr>
              <a:xfrm>
                <a:off x="4812840" y="1370520"/>
                <a:ext cx="1599120" cy="4262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noAutofit/>
              </a:bodyPr>
              <a:p>
                <a:pPr algn="ctr"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i="1" lang="en" sz="1600" spc="-1" strike="noStrike">
                    <a:solidFill>
                      <a:srgbClr val="595959"/>
                    </a:solidFill>
                    <a:latin typeface="EB Garamond"/>
                    <a:ea typeface="EB Garamond"/>
                  </a:rPr>
                  <a:t>T ~ </a:t>
                </a:r>
                <a:r>
                  <a:rPr b="0" lang="en" sz="1600" spc="-1" strike="noStrike">
                    <a:solidFill>
                      <a:srgbClr val="595959"/>
                    </a:solidFill>
                    <a:latin typeface="EB Garamond"/>
                    <a:ea typeface="EB Garamond"/>
                  </a:rPr>
                  <a:t>40 keV</a:t>
                </a:r>
                <a:endParaRPr b="0" lang="en-US" sz="1600" spc="-1" strike="noStrike">
                  <a:latin typeface="Arial"/>
                </a:endParaRPr>
              </a:p>
            </p:txBody>
          </p:sp>
          <p:sp>
            <p:nvSpPr>
              <p:cNvPr id="357" name="Google Shape;403;p22"/>
              <p:cNvSpPr/>
              <p:nvPr/>
            </p:nvSpPr>
            <p:spPr>
              <a:xfrm>
                <a:off x="5884200" y="93240"/>
                <a:ext cx="1599120" cy="4262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noAutofit/>
              </a:bodyPr>
              <a:p>
                <a:pPr algn="ctr"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" sz="1600" spc="-1" strike="noStrike">
                    <a:solidFill>
                      <a:srgbClr val="595959"/>
                    </a:solidFill>
                    <a:latin typeface="EB Garamond"/>
                    <a:ea typeface="EB Garamond"/>
                  </a:rPr>
                  <a:t>20% excited</a:t>
                </a:r>
                <a:endParaRPr b="0" lang="en-US" sz="1600" spc="-1" strike="noStrike">
                  <a:latin typeface="Arial"/>
                </a:endParaRPr>
              </a:p>
            </p:txBody>
          </p:sp>
        </p:grpSp>
      </p:grpSp>
      <p:grpSp>
        <p:nvGrpSpPr>
          <p:cNvPr id="358" name="Google Shape;404;p22"/>
          <p:cNvGrpSpPr/>
          <p:nvPr/>
        </p:nvGrpSpPr>
        <p:grpSpPr>
          <a:xfrm>
            <a:off x="28080" y="874800"/>
            <a:ext cx="3951720" cy="1643400"/>
            <a:chOff x="28080" y="874800"/>
            <a:chExt cx="3951720" cy="1643400"/>
          </a:xfrm>
        </p:grpSpPr>
        <p:sp>
          <p:nvSpPr>
            <p:cNvPr id="359" name="Google Shape;405;p22"/>
            <p:cNvSpPr/>
            <p:nvPr/>
          </p:nvSpPr>
          <p:spPr>
            <a:xfrm rot="21577200">
              <a:off x="145080" y="1533240"/>
              <a:ext cx="1564560" cy="117000"/>
            </a:xfrm>
            <a:custGeom>
              <a:avLst/>
              <a:gdLst/>
              <a:ahLst/>
              <a:rect l="l" t="t" r="r" b="b"/>
              <a:pathLst>
                <a:path w="199814" h="21306">
                  <a:moveTo>
                    <a:pt x="0" y="14534"/>
                  </a:moveTo>
                  <a:cubicBezTo>
                    <a:pt x="0" y="8839"/>
                    <a:pt x="7755" y="278"/>
                    <a:pt x="12700" y="3104"/>
                  </a:cubicBezTo>
                  <a:cubicBezTo>
                    <a:pt x="18997" y="6703"/>
                    <a:pt x="18669" y="21651"/>
                    <a:pt x="25824" y="20460"/>
                  </a:cubicBezTo>
                  <a:cubicBezTo>
                    <a:pt x="31678" y="19485"/>
                    <a:pt x="30730" y="9546"/>
                    <a:pt x="34290" y="4797"/>
                  </a:cubicBezTo>
                  <a:cubicBezTo>
                    <a:pt x="35918" y="2625"/>
                    <a:pt x="39700" y="2869"/>
                    <a:pt x="42334" y="3527"/>
                  </a:cubicBezTo>
                  <a:cubicBezTo>
                    <a:pt x="49563" y="5333"/>
                    <a:pt x="48429" y="21307"/>
                    <a:pt x="55880" y="21307"/>
                  </a:cubicBezTo>
                  <a:cubicBezTo>
                    <a:pt x="62967" y="21307"/>
                    <a:pt x="63146" y="8961"/>
                    <a:pt x="68157" y="3950"/>
                  </a:cubicBezTo>
                  <a:cubicBezTo>
                    <a:pt x="71913" y="194"/>
                    <a:pt x="80211" y="4357"/>
                    <a:pt x="83397" y="8607"/>
                  </a:cubicBezTo>
                  <a:cubicBezTo>
                    <a:pt x="85839" y="11864"/>
                    <a:pt x="86221" y="17780"/>
                    <a:pt x="90170" y="18767"/>
                  </a:cubicBezTo>
                  <a:cubicBezTo>
                    <a:pt x="98992" y="20971"/>
                    <a:pt x="101573" y="2346"/>
                    <a:pt x="110490" y="564"/>
                  </a:cubicBezTo>
                  <a:cubicBezTo>
                    <a:pt x="114083" y="-154"/>
                    <a:pt x="118483" y="936"/>
                    <a:pt x="121074" y="3527"/>
                  </a:cubicBezTo>
                  <a:cubicBezTo>
                    <a:pt x="124706" y="7159"/>
                    <a:pt x="125250" y="15804"/>
                    <a:pt x="130387" y="15804"/>
                  </a:cubicBezTo>
                  <a:cubicBezTo>
                    <a:pt x="134905" y="15804"/>
                    <a:pt x="136031" y="8748"/>
                    <a:pt x="138854" y="5220"/>
                  </a:cubicBezTo>
                  <a:cubicBezTo>
                    <a:pt x="141361" y="2086"/>
                    <a:pt x="146734" y="2537"/>
                    <a:pt x="150707" y="3104"/>
                  </a:cubicBezTo>
                  <a:cubicBezTo>
                    <a:pt x="155053" y="3724"/>
                    <a:pt x="157888" y="8579"/>
                    <a:pt x="160020" y="12417"/>
                  </a:cubicBezTo>
                  <a:cubicBezTo>
                    <a:pt x="160952" y="14095"/>
                    <a:pt x="161545" y="17539"/>
                    <a:pt x="163407" y="17074"/>
                  </a:cubicBezTo>
                  <a:cubicBezTo>
                    <a:pt x="170001" y="15427"/>
                    <a:pt x="171517" y="5913"/>
                    <a:pt x="176954" y="1834"/>
                  </a:cubicBezTo>
                  <a:cubicBezTo>
                    <a:pt x="179796" y="-298"/>
                    <a:pt x="184053" y="-132"/>
                    <a:pt x="187537" y="564"/>
                  </a:cubicBezTo>
                  <a:cubicBezTo>
                    <a:pt x="193721" y="1800"/>
                    <a:pt x="193508" y="14957"/>
                    <a:pt x="199814" y="14957"/>
                  </a:cubicBezTo>
                </a:path>
              </a:pathLst>
            </a:custGeom>
            <a:noFill/>
            <a:ln w="28575">
              <a:solidFill>
                <a:srgbClr val="cc412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0" name="Google Shape;406;p22"/>
            <p:cNvSpPr/>
            <p:nvPr/>
          </p:nvSpPr>
          <p:spPr>
            <a:xfrm rot="21577800">
              <a:off x="28440" y="1658880"/>
              <a:ext cx="1605600" cy="117000"/>
            </a:xfrm>
            <a:custGeom>
              <a:avLst/>
              <a:gdLst/>
              <a:ahLst/>
              <a:rect l="l" t="t" r="r" b="b"/>
              <a:pathLst>
                <a:path w="199814" h="21306">
                  <a:moveTo>
                    <a:pt x="0" y="14534"/>
                  </a:moveTo>
                  <a:cubicBezTo>
                    <a:pt x="0" y="8839"/>
                    <a:pt x="7755" y="278"/>
                    <a:pt x="12700" y="3104"/>
                  </a:cubicBezTo>
                  <a:cubicBezTo>
                    <a:pt x="18997" y="6703"/>
                    <a:pt x="18669" y="21651"/>
                    <a:pt x="25824" y="20460"/>
                  </a:cubicBezTo>
                  <a:cubicBezTo>
                    <a:pt x="31678" y="19485"/>
                    <a:pt x="30730" y="9546"/>
                    <a:pt x="34290" y="4797"/>
                  </a:cubicBezTo>
                  <a:cubicBezTo>
                    <a:pt x="35918" y="2625"/>
                    <a:pt x="39700" y="2869"/>
                    <a:pt x="42334" y="3527"/>
                  </a:cubicBezTo>
                  <a:cubicBezTo>
                    <a:pt x="49563" y="5333"/>
                    <a:pt x="48429" y="21307"/>
                    <a:pt x="55880" y="21307"/>
                  </a:cubicBezTo>
                  <a:cubicBezTo>
                    <a:pt x="62967" y="21307"/>
                    <a:pt x="63146" y="8961"/>
                    <a:pt x="68157" y="3950"/>
                  </a:cubicBezTo>
                  <a:cubicBezTo>
                    <a:pt x="71913" y="194"/>
                    <a:pt x="80211" y="4357"/>
                    <a:pt x="83397" y="8607"/>
                  </a:cubicBezTo>
                  <a:cubicBezTo>
                    <a:pt x="85839" y="11864"/>
                    <a:pt x="86221" y="17780"/>
                    <a:pt x="90170" y="18767"/>
                  </a:cubicBezTo>
                  <a:cubicBezTo>
                    <a:pt x="98992" y="20971"/>
                    <a:pt x="101573" y="2346"/>
                    <a:pt x="110490" y="564"/>
                  </a:cubicBezTo>
                  <a:cubicBezTo>
                    <a:pt x="114083" y="-154"/>
                    <a:pt x="118483" y="936"/>
                    <a:pt x="121074" y="3527"/>
                  </a:cubicBezTo>
                  <a:cubicBezTo>
                    <a:pt x="124706" y="7159"/>
                    <a:pt x="125250" y="15804"/>
                    <a:pt x="130387" y="15804"/>
                  </a:cubicBezTo>
                  <a:cubicBezTo>
                    <a:pt x="134905" y="15804"/>
                    <a:pt x="136031" y="8748"/>
                    <a:pt x="138854" y="5220"/>
                  </a:cubicBezTo>
                  <a:cubicBezTo>
                    <a:pt x="141361" y="2086"/>
                    <a:pt x="146734" y="2537"/>
                    <a:pt x="150707" y="3104"/>
                  </a:cubicBezTo>
                  <a:cubicBezTo>
                    <a:pt x="155053" y="3724"/>
                    <a:pt x="157888" y="8579"/>
                    <a:pt x="160020" y="12417"/>
                  </a:cubicBezTo>
                  <a:cubicBezTo>
                    <a:pt x="160952" y="14095"/>
                    <a:pt x="161545" y="17539"/>
                    <a:pt x="163407" y="17074"/>
                  </a:cubicBezTo>
                  <a:cubicBezTo>
                    <a:pt x="170001" y="15427"/>
                    <a:pt x="171517" y="5913"/>
                    <a:pt x="176954" y="1834"/>
                  </a:cubicBezTo>
                  <a:cubicBezTo>
                    <a:pt x="179796" y="-298"/>
                    <a:pt x="184053" y="-132"/>
                    <a:pt x="187537" y="564"/>
                  </a:cubicBezTo>
                  <a:cubicBezTo>
                    <a:pt x="193721" y="1800"/>
                    <a:pt x="193508" y="14957"/>
                    <a:pt x="199814" y="14957"/>
                  </a:cubicBezTo>
                </a:path>
              </a:pathLst>
            </a:custGeom>
            <a:noFill/>
            <a:ln w="28575">
              <a:solidFill>
                <a:srgbClr val="ea999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1" name="Google Shape;407;p22"/>
            <p:cNvSpPr/>
            <p:nvPr/>
          </p:nvSpPr>
          <p:spPr>
            <a:xfrm>
              <a:off x="2650320" y="1612440"/>
              <a:ext cx="132948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i="1" lang="en" sz="16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E = </a:t>
              </a:r>
              <a:r>
                <a:rPr b="0" lang="en" sz="16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14.4 keV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362" name="Google Shape;408;p22"/>
            <p:cNvSpPr/>
            <p:nvPr/>
          </p:nvSpPr>
          <p:spPr>
            <a:xfrm>
              <a:off x="2699640" y="1618200"/>
              <a:ext cx="90216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674ea7"/>
              </a:solidFill>
              <a:prstDash val="lgDash"/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3" name="Google Shape;409;p22"/>
            <p:cNvSpPr/>
            <p:nvPr/>
          </p:nvSpPr>
          <p:spPr>
            <a:xfrm>
              <a:off x="1397520" y="874800"/>
              <a:ext cx="1599120" cy="426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1% excited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364" name="Google Shape;410;p22"/>
            <p:cNvSpPr/>
            <p:nvPr/>
          </p:nvSpPr>
          <p:spPr>
            <a:xfrm>
              <a:off x="321840" y="1617120"/>
              <a:ext cx="1599120" cy="426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i="1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T ~ </a:t>
              </a: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1</a:t>
              </a:r>
              <a:r>
                <a:rPr b="0" i="1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 </a:t>
              </a: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keV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365" name="Google Shape;411;p22"/>
            <p:cNvSpPr/>
            <p:nvPr/>
          </p:nvSpPr>
          <p:spPr>
            <a:xfrm>
              <a:off x="924120" y="2312280"/>
              <a:ext cx="26953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6" name="Google Shape;412;p22"/>
            <p:cNvSpPr/>
            <p:nvPr/>
          </p:nvSpPr>
          <p:spPr>
            <a:xfrm rot="21577800">
              <a:off x="252720" y="1582200"/>
              <a:ext cx="1381320" cy="117000"/>
            </a:xfrm>
            <a:custGeom>
              <a:avLst/>
              <a:gdLst/>
              <a:ahLst/>
              <a:rect l="l" t="t" r="r" b="b"/>
              <a:pathLst>
                <a:path w="199814" h="21306">
                  <a:moveTo>
                    <a:pt x="0" y="14534"/>
                  </a:moveTo>
                  <a:cubicBezTo>
                    <a:pt x="0" y="8839"/>
                    <a:pt x="7755" y="278"/>
                    <a:pt x="12700" y="3104"/>
                  </a:cubicBezTo>
                  <a:cubicBezTo>
                    <a:pt x="18997" y="6703"/>
                    <a:pt x="18669" y="21651"/>
                    <a:pt x="25824" y="20460"/>
                  </a:cubicBezTo>
                  <a:cubicBezTo>
                    <a:pt x="31678" y="19485"/>
                    <a:pt x="30730" y="9546"/>
                    <a:pt x="34290" y="4797"/>
                  </a:cubicBezTo>
                  <a:cubicBezTo>
                    <a:pt x="35918" y="2625"/>
                    <a:pt x="39700" y="2869"/>
                    <a:pt x="42334" y="3527"/>
                  </a:cubicBezTo>
                  <a:cubicBezTo>
                    <a:pt x="49563" y="5333"/>
                    <a:pt x="48429" y="21307"/>
                    <a:pt x="55880" y="21307"/>
                  </a:cubicBezTo>
                  <a:cubicBezTo>
                    <a:pt x="62967" y="21307"/>
                    <a:pt x="63146" y="8961"/>
                    <a:pt x="68157" y="3950"/>
                  </a:cubicBezTo>
                  <a:cubicBezTo>
                    <a:pt x="71913" y="194"/>
                    <a:pt x="80211" y="4357"/>
                    <a:pt x="83397" y="8607"/>
                  </a:cubicBezTo>
                  <a:cubicBezTo>
                    <a:pt x="85839" y="11864"/>
                    <a:pt x="86221" y="17780"/>
                    <a:pt x="90170" y="18767"/>
                  </a:cubicBezTo>
                  <a:cubicBezTo>
                    <a:pt x="98992" y="20971"/>
                    <a:pt x="101573" y="2346"/>
                    <a:pt x="110490" y="564"/>
                  </a:cubicBezTo>
                  <a:cubicBezTo>
                    <a:pt x="114083" y="-154"/>
                    <a:pt x="118483" y="936"/>
                    <a:pt x="121074" y="3527"/>
                  </a:cubicBezTo>
                  <a:cubicBezTo>
                    <a:pt x="124706" y="7159"/>
                    <a:pt x="125250" y="15804"/>
                    <a:pt x="130387" y="15804"/>
                  </a:cubicBezTo>
                  <a:cubicBezTo>
                    <a:pt x="134905" y="15804"/>
                    <a:pt x="136031" y="8748"/>
                    <a:pt x="138854" y="5220"/>
                  </a:cubicBezTo>
                  <a:cubicBezTo>
                    <a:pt x="141361" y="2086"/>
                    <a:pt x="146734" y="2537"/>
                    <a:pt x="150707" y="3104"/>
                  </a:cubicBezTo>
                  <a:cubicBezTo>
                    <a:pt x="155053" y="3724"/>
                    <a:pt x="157888" y="8579"/>
                    <a:pt x="160020" y="12417"/>
                  </a:cubicBezTo>
                  <a:cubicBezTo>
                    <a:pt x="160952" y="14095"/>
                    <a:pt x="161545" y="17539"/>
                    <a:pt x="163407" y="17074"/>
                  </a:cubicBezTo>
                  <a:cubicBezTo>
                    <a:pt x="170001" y="15427"/>
                    <a:pt x="171517" y="5913"/>
                    <a:pt x="176954" y="1834"/>
                  </a:cubicBezTo>
                  <a:cubicBezTo>
                    <a:pt x="179796" y="-298"/>
                    <a:pt x="184053" y="-132"/>
                    <a:pt x="187537" y="564"/>
                  </a:cubicBezTo>
                  <a:cubicBezTo>
                    <a:pt x="193721" y="1800"/>
                    <a:pt x="193508" y="14957"/>
                    <a:pt x="199814" y="14957"/>
                  </a:cubicBezTo>
                </a:path>
              </a:pathLst>
            </a:custGeom>
            <a:noFill/>
            <a:ln w="28575">
              <a:solidFill>
                <a:srgbClr val="cc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67" name="Google Shape;413;p22"/>
            <p:cNvGrpSpPr/>
            <p:nvPr/>
          </p:nvGrpSpPr>
          <p:grpSpPr>
            <a:xfrm>
              <a:off x="444240" y="933120"/>
              <a:ext cx="3141000" cy="1585080"/>
              <a:chOff x="444240" y="933120"/>
              <a:chExt cx="3141000" cy="1585080"/>
            </a:xfrm>
          </p:grpSpPr>
          <p:sp>
            <p:nvSpPr>
              <p:cNvPr id="368" name="Google Shape;414;p22"/>
              <p:cNvSpPr/>
              <p:nvPr/>
            </p:nvSpPr>
            <p:spPr>
              <a:xfrm>
                <a:off x="444240" y="1969920"/>
                <a:ext cx="597960" cy="548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" sz="2400" spc="-1" strike="noStrike">
                    <a:solidFill>
                      <a:srgbClr val="434343"/>
                    </a:solidFill>
                    <a:latin typeface="EB Garamond"/>
                    <a:ea typeface="EB Garamond"/>
                  </a:rPr>
                  <a:t>½</a:t>
                </a:r>
                <a:r>
                  <a:rPr b="0" lang="en" sz="2400" spc="-1" strike="noStrike" baseline="30000">
                    <a:solidFill>
                      <a:srgbClr val="434343"/>
                    </a:solidFill>
                    <a:latin typeface="EB Garamond"/>
                    <a:ea typeface="EB Garamond"/>
                  </a:rPr>
                  <a:t>+</a:t>
                </a:r>
                <a:endParaRPr b="0" lang="en-US" sz="2400" spc="-1" strike="noStrike">
                  <a:latin typeface="Arial"/>
                </a:endParaRPr>
              </a:p>
            </p:txBody>
          </p:sp>
          <p:sp>
            <p:nvSpPr>
              <p:cNvPr id="369" name="Google Shape;415;p22"/>
              <p:cNvSpPr/>
              <p:nvPr/>
            </p:nvSpPr>
            <p:spPr>
              <a:xfrm>
                <a:off x="890280" y="1290600"/>
                <a:ext cx="2694960" cy="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50">
                <a:solidFill>
                  <a:srgbClr val="59595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0" name="Google Shape;416;p22"/>
              <p:cNvSpPr/>
              <p:nvPr/>
            </p:nvSpPr>
            <p:spPr>
              <a:xfrm>
                <a:off x="471240" y="933120"/>
                <a:ext cx="962640" cy="548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" sz="2400" spc="-1" strike="noStrike">
                    <a:solidFill>
                      <a:srgbClr val="434343"/>
                    </a:solidFill>
                    <a:latin typeface="EB Garamond"/>
                    <a:ea typeface="EB Garamond"/>
                  </a:rPr>
                  <a:t>³⁄₂</a:t>
                </a:r>
                <a:r>
                  <a:rPr b="0" lang="en" sz="2400" spc="-1" strike="noStrike" baseline="30000">
                    <a:solidFill>
                      <a:srgbClr val="434343"/>
                    </a:solidFill>
                    <a:latin typeface="EB Garamond"/>
                    <a:ea typeface="EB Garamond"/>
                  </a:rPr>
                  <a:t>+</a:t>
                </a:r>
                <a:endParaRPr b="0" lang="en-US" sz="2400" spc="-1" strike="noStrike">
                  <a:latin typeface="Arial"/>
                </a:endParaRPr>
              </a:p>
            </p:txBody>
          </p:sp>
        </p:grpSp>
        <p:sp>
          <p:nvSpPr>
            <p:cNvPr id="371" name="Google Shape;417;p22"/>
            <p:cNvSpPr/>
            <p:nvPr/>
          </p:nvSpPr>
          <p:spPr>
            <a:xfrm rot="10800000">
              <a:off x="2590560" y="1361520"/>
              <a:ext cx="360" cy="8528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595959"/>
              </a:solidFill>
              <a:round/>
              <a:head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2" name="Google Shape;418;p22"/>
            <p:cNvSpPr/>
            <p:nvPr/>
          </p:nvSpPr>
          <p:spPr>
            <a:xfrm rot="10800000">
              <a:off x="1780920" y="1377720"/>
              <a:ext cx="360" cy="830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595959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73" name="Google Shape;419;p22"/>
            <p:cNvGrpSpPr/>
            <p:nvPr/>
          </p:nvGrpSpPr>
          <p:grpSpPr>
            <a:xfrm>
              <a:off x="1028160" y="2258280"/>
              <a:ext cx="2487240" cy="108360"/>
              <a:chOff x="1028160" y="2258280"/>
              <a:chExt cx="2487240" cy="108360"/>
            </a:xfrm>
          </p:grpSpPr>
          <p:grpSp>
            <p:nvGrpSpPr>
              <p:cNvPr id="374" name="Google Shape;420;p22"/>
              <p:cNvGrpSpPr/>
              <p:nvPr/>
            </p:nvGrpSpPr>
            <p:grpSpPr>
              <a:xfrm>
                <a:off x="1028160" y="2258280"/>
                <a:ext cx="2235600" cy="108360"/>
                <a:chOff x="1028160" y="2258280"/>
                <a:chExt cx="2235600" cy="108360"/>
              </a:xfrm>
            </p:grpSpPr>
            <p:sp>
              <p:nvSpPr>
                <p:cNvPr id="375" name="Google Shape;421;p22"/>
                <p:cNvSpPr/>
                <p:nvPr/>
              </p:nvSpPr>
              <p:spPr>
                <a:xfrm>
                  <a:off x="177912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6" name="Google Shape;422;p22"/>
                <p:cNvSpPr/>
                <p:nvPr/>
              </p:nvSpPr>
              <p:spPr>
                <a:xfrm>
                  <a:off x="165384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7" name="Google Shape;423;p22"/>
                <p:cNvSpPr/>
                <p:nvPr/>
              </p:nvSpPr>
              <p:spPr>
                <a:xfrm>
                  <a:off x="152892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8" name="Google Shape;424;p22"/>
                <p:cNvSpPr/>
                <p:nvPr/>
              </p:nvSpPr>
              <p:spPr>
                <a:xfrm>
                  <a:off x="140364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9" name="Google Shape;425;p22"/>
                <p:cNvSpPr/>
                <p:nvPr/>
              </p:nvSpPr>
              <p:spPr>
                <a:xfrm>
                  <a:off x="127872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0" name="Google Shape;426;p22"/>
                <p:cNvSpPr/>
                <p:nvPr/>
              </p:nvSpPr>
              <p:spPr>
                <a:xfrm>
                  <a:off x="190404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1" name="Google Shape;427;p22"/>
                <p:cNvSpPr/>
                <p:nvPr/>
              </p:nvSpPr>
              <p:spPr>
                <a:xfrm>
                  <a:off x="115344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2" name="Google Shape;428;p22"/>
                <p:cNvSpPr/>
                <p:nvPr/>
              </p:nvSpPr>
              <p:spPr>
                <a:xfrm>
                  <a:off x="202932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3" name="Google Shape;429;p22"/>
                <p:cNvSpPr/>
                <p:nvPr/>
              </p:nvSpPr>
              <p:spPr>
                <a:xfrm>
                  <a:off x="102816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4" name="Google Shape;430;p22"/>
                <p:cNvSpPr/>
                <p:nvPr/>
              </p:nvSpPr>
              <p:spPr>
                <a:xfrm>
                  <a:off x="290520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5" name="Google Shape;431;p22"/>
                <p:cNvSpPr/>
                <p:nvPr/>
              </p:nvSpPr>
              <p:spPr>
                <a:xfrm>
                  <a:off x="277992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6" name="Google Shape;432;p22"/>
                <p:cNvSpPr/>
                <p:nvPr/>
              </p:nvSpPr>
              <p:spPr>
                <a:xfrm>
                  <a:off x="265500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7" name="Google Shape;433;p22"/>
                <p:cNvSpPr/>
                <p:nvPr/>
              </p:nvSpPr>
              <p:spPr>
                <a:xfrm>
                  <a:off x="252972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8" name="Google Shape;434;p22"/>
                <p:cNvSpPr/>
                <p:nvPr/>
              </p:nvSpPr>
              <p:spPr>
                <a:xfrm>
                  <a:off x="240480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9" name="Google Shape;435;p22"/>
                <p:cNvSpPr/>
                <p:nvPr/>
              </p:nvSpPr>
              <p:spPr>
                <a:xfrm>
                  <a:off x="303012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90" name="Google Shape;436;p22"/>
                <p:cNvSpPr/>
                <p:nvPr/>
              </p:nvSpPr>
              <p:spPr>
                <a:xfrm>
                  <a:off x="227952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91" name="Google Shape;437;p22"/>
                <p:cNvSpPr/>
                <p:nvPr/>
              </p:nvSpPr>
              <p:spPr>
                <a:xfrm>
                  <a:off x="315540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92" name="Google Shape;438;p22"/>
                <p:cNvSpPr/>
                <p:nvPr/>
              </p:nvSpPr>
              <p:spPr>
                <a:xfrm>
                  <a:off x="215424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grpSp>
            <p:nvGrpSpPr>
              <p:cNvPr id="393" name="Google Shape;439;p22"/>
              <p:cNvGrpSpPr/>
              <p:nvPr/>
            </p:nvGrpSpPr>
            <p:grpSpPr>
              <a:xfrm>
                <a:off x="3281760" y="2258280"/>
                <a:ext cx="233640" cy="108360"/>
                <a:chOff x="3281760" y="2258280"/>
                <a:chExt cx="233640" cy="108360"/>
              </a:xfrm>
            </p:grpSpPr>
            <p:sp>
              <p:nvSpPr>
                <p:cNvPr id="394" name="Google Shape;440;p22"/>
                <p:cNvSpPr/>
                <p:nvPr/>
              </p:nvSpPr>
              <p:spPr>
                <a:xfrm>
                  <a:off x="328176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95" name="Google Shape;441;p22"/>
                <p:cNvSpPr/>
                <p:nvPr/>
              </p:nvSpPr>
              <p:spPr>
                <a:xfrm>
                  <a:off x="3407040" y="2258280"/>
                  <a:ext cx="108360" cy="108360"/>
                </a:xfrm>
                <a:prstGeom prst="ellipse">
                  <a:avLst/>
                </a:prstGeom>
                <a:solidFill>
                  <a:srgbClr val="4c1130">
                    <a:alpha val="50000"/>
                  </a:srgb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</p:grpSp>
        <p:sp>
          <p:nvSpPr>
            <p:cNvPr id="396" name="Google Shape;442;p22"/>
            <p:cNvSpPr/>
            <p:nvPr/>
          </p:nvSpPr>
          <p:spPr>
            <a:xfrm>
              <a:off x="2163240" y="1241640"/>
              <a:ext cx="108360" cy="108360"/>
            </a:xfrm>
            <a:prstGeom prst="chord">
              <a:avLst>
                <a:gd name="adj1" fmla="val 6403698"/>
                <a:gd name="adj2" fmla="val 16200000"/>
              </a:avLst>
            </a:prstGeom>
            <a:solidFill>
              <a:srgbClr val="cc000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5" dur="indefinite" restart="never" nodeType="tmRoot">
          <p:childTnLst>
            <p:seq>
              <p:cTn id="126" dur="indefinite" nodeType="mainSeq">
                <p:childTnLst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447;p23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4. Another source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98" name="Google Shape;448;p23" descr=""/>
          <p:cNvPicPr/>
          <p:nvPr/>
        </p:nvPicPr>
        <p:blipFill>
          <a:blip r:embed="rId1">
            <a:alphaModFix amt="50000"/>
          </a:blip>
          <a:srcRect l="0" t="60668" r="53442" b="0"/>
          <a:stretch/>
        </p:blipFill>
        <p:spPr>
          <a:xfrm>
            <a:off x="1155600" y="3167280"/>
            <a:ext cx="3550680" cy="455040"/>
          </a:xfrm>
          <a:prstGeom prst="rect">
            <a:avLst/>
          </a:prstGeom>
          <a:ln w="0">
            <a:noFill/>
          </a:ln>
        </p:spPr>
      </p:pic>
      <p:sp>
        <p:nvSpPr>
          <p:cNvPr id="399" name="Google Shape;449;p23"/>
          <p:cNvSpPr/>
          <p:nvPr/>
        </p:nvSpPr>
        <p:spPr>
          <a:xfrm rot="10800000">
            <a:off x="1469880" y="271224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PlaceHolder 1"/>
          <p:cNvSpPr>
            <a:spLocks noGrp="1"/>
          </p:cNvSpPr>
          <p:nvPr>
            <p:ph type="sldNum" idx="13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06AD6EC-5C7F-49C8-BB6F-33DD242D41EC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11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01" name="Google Shape;451;p23"/>
          <p:cNvSpPr/>
          <p:nvPr/>
        </p:nvSpPr>
        <p:spPr>
          <a:xfrm>
            <a:off x="1291320" y="1083600"/>
            <a:ext cx="299772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Abundance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Google Shape;452;p23"/>
          <p:cNvSpPr/>
          <p:nvPr/>
        </p:nvSpPr>
        <p:spPr>
          <a:xfrm rot="10800000">
            <a:off x="2777760" y="146304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Google Shape;453;p23"/>
          <p:cNvSpPr/>
          <p:nvPr/>
        </p:nvSpPr>
        <p:spPr>
          <a:xfrm>
            <a:off x="2815200" y="1083600"/>
            <a:ext cx="299772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Excited fraction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4" name="Google Shape;454;p23"/>
          <p:cNvSpPr/>
          <p:nvPr/>
        </p:nvSpPr>
        <p:spPr>
          <a:xfrm rot="10800000">
            <a:off x="4225680" y="146304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405" name="Google Shape;455;p23" descr="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152280" y="1900800"/>
            <a:ext cx="8838720" cy="798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9144360" cy="5143680"/>
          </a:xfrm>
          <a:prstGeom prst="rect">
            <a:avLst/>
          </a:prstGeom>
          <a:ln w="0">
            <a:noFill/>
          </a:ln>
        </p:spPr>
      </p:pic>
      <p:sp>
        <p:nvSpPr>
          <p:cNvPr id="407" name="PlaceHolder 1"/>
          <p:cNvSpPr>
            <a:spLocks noGrp="1"/>
          </p:cNvSpPr>
          <p:nvPr>
            <p:ph type="sldNum" idx="14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D09003A-DB55-4AF8-A202-8B8E3073432B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12</a:t>
            </a:fld>
            <a:endParaRPr b="0" lang="en-US" sz="1000" spc="-1" strike="noStrike"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408" name=""/>
              <p:cNvSpPr txBox="1"/>
              <p:nvPr/>
            </p:nvSpPr>
            <p:spPr>
              <a:xfrm>
                <a:off x="4194000" y="2379600"/>
                <a:ext cx="719640" cy="3596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/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67;p25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4. Another source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0" name="PlaceHolder 1"/>
          <p:cNvSpPr>
            <a:spLocks noGrp="1"/>
          </p:cNvSpPr>
          <p:nvPr>
            <p:ph type="sldNum" idx="15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428E36C-AE70-4554-943C-14E76082492B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13</a:t>
            </a:fld>
            <a:endParaRPr b="0" lang="en-US" sz="1000" spc="-1" strike="noStrike">
              <a:latin typeface="Times New Roman"/>
            </a:endParaRPr>
          </a:p>
        </p:txBody>
      </p:sp>
      <p:pic>
        <p:nvPicPr>
          <p:cNvPr id="411" name="Google Shape;469;p25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255600" y="689040"/>
            <a:ext cx="8632440" cy="4397040"/>
          </a:xfrm>
          <a:prstGeom prst="rect">
            <a:avLst/>
          </a:prstGeom>
          <a:ln w="9525">
            <a:solidFill>
              <a:srgbClr val="595959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sldNum" idx="16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C2CC4CD-C326-4FF1-B8DE-4DDEFD45736C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14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13" name="Google Shape;475;p26"/>
          <p:cNvSpPr/>
          <p:nvPr/>
        </p:nvSpPr>
        <p:spPr>
          <a:xfrm>
            <a:off x="4917240" y="471528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(Limongi, Roberti, Chieffi &amp; Nomoto 2023)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</p:txBody>
      </p:sp>
      <p:sp>
        <p:nvSpPr>
          <p:cNvPr id="414" name="Google Shape;476;p26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5. Detection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415" name="Google Shape;477;p26"/>
          <p:cNvGrpSpPr/>
          <p:nvPr/>
        </p:nvGrpSpPr>
        <p:grpSpPr>
          <a:xfrm>
            <a:off x="169920" y="731880"/>
            <a:ext cx="3023280" cy="3195720"/>
            <a:chOff x="169920" y="731880"/>
            <a:chExt cx="3023280" cy="3195720"/>
          </a:xfrm>
        </p:grpSpPr>
        <p:sp>
          <p:nvSpPr>
            <p:cNvPr id="416" name="Google Shape;478;p26"/>
            <p:cNvSpPr/>
            <p:nvPr/>
          </p:nvSpPr>
          <p:spPr>
            <a:xfrm>
              <a:off x="258480" y="731880"/>
              <a:ext cx="2846160" cy="2846160"/>
            </a:xfrm>
            <a:prstGeom prst="ellipse">
              <a:avLst/>
            </a:prstGeom>
            <a:solidFill>
              <a:srgbClr val="ff0000">
                <a:alpha val="5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7" name="Google Shape;479;p26"/>
            <p:cNvSpPr/>
            <p:nvPr/>
          </p:nvSpPr>
          <p:spPr>
            <a:xfrm>
              <a:off x="1566000" y="2039760"/>
              <a:ext cx="230760" cy="23076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76200">
              <a:solidFill>
                <a:srgbClr val="cfe2f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8" name="Google Shape;480;p26"/>
            <p:cNvSpPr/>
            <p:nvPr/>
          </p:nvSpPr>
          <p:spPr>
            <a:xfrm>
              <a:off x="169920" y="3607200"/>
              <a:ext cx="3023280" cy="320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12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C →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16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O,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20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Ne,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23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Na</a:t>
              </a:r>
              <a:r>
                <a:rPr b="1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,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24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Mg </a:t>
              </a:r>
              <a:endParaRPr b="0" lang="en-US" sz="180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~10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3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 years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419" name="Google Shape;481;p26"/>
          <p:cNvGrpSpPr/>
          <p:nvPr/>
        </p:nvGrpSpPr>
        <p:grpSpPr>
          <a:xfrm>
            <a:off x="3105720" y="1708200"/>
            <a:ext cx="4391640" cy="497160"/>
            <a:chOff x="3105720" y="1708200"/>
            <a:chExt cx="4391640" cy="497160"/>
          </a:xfrm>
        </p:grpSpPr>
        <p:sp>
          <p:nvSpPr>
            <p:cNvPr id="420" name="Google Shape;482;p26"/>
            <p:cNvSpPr/>
            <p:nvPr/>
          </p:nvSpPr>
          <p:spPr>
            <a:xfrm>
              <a:off x="4474080" y="1884960"/>
              <a:ext cx="3023280" cy="320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Electron capture supernova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421" name="Google Shape;483;p26"/>
            <p:cNvSpPr/>
            <p:nvPr/>
          </p:nvSpPr>
          <p:spPr>
            <a:xfrm>
              <a:off x="3338640" y="2126160"/>
              <a:ext cx="10555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2" name="Google Shape;484;p26"/>
            <p:cNvSpPr/>
            <p:nvPr/>
          </p:nvSpPr>
          <p:spPr>
            <a:xfrm>
              <a:off x="3105720" y="1708200"/>
              <a:ext cx="1451880" cy="320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i="1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8.5 ~ 9.5 M</a:t>
              </a:r>
              <a:r>
                <a:rPr b="0" i="1" lang="en" sz="1600" spc="-1" strike="noStrike" baseline="-25000">
                  <a:solidFill>
                    <a:srgbClr val="595959"/>
                  </a:solidFill>
                  <a:latin typeface="EB Garamond"/>
                  <a:ea typeface="EB Garamond"/>
                </a:rPr>
                <a:t>⊙</a:t>
              </a:r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423" name="Google Shape;485;p26"/>
          <p:cNvGrpSpPr/>
          <p:nvPr/>
        </p:nvGrpSpPr>
        <p:grpSpPr>
          <a:xfrm>
            <a:off x="3105720" y="1004400"/>
            <a:ext cx="5557680" cy="499680"/>
            <a:chOff x="3105720" y="1004400"/>
            <a:chExt cx="5557680" cy="499680"/>
          </a:xfrm>
        </p:grpSpPr>
        <p:grpSp>
          <p:nvGrpSpPr>
            <p:cNvPr id="424" name="Google Shape;486;p26"/>
            <p:cNvGrpSpPr/>
            <p:nvPr/>
          </p:nvGrpSpPr>
          <p:grpSpPr>
            <a:xfrm>
              <a:off x="3105720" y="1004400"/>
              <a:ext cx="5557680" cy="499680"/>
              <a:chOff x="3105720" y="1004400"/>
              <a:chExt cx="5557680" cy="499680"/>
            </a:xfrm>
          </p:grpSpPr>
          <p:sp>
            <p:nvSpPr>
              <p:cNvPr id="425" name="Google Shape;487;p26"/>
              <p:cNvSpPr/>
              <p:nvPr/>
            </p:nvSpPr>
            <p:spPr>
              <a:xfrm>
                <a:off x="3338640" y="1440360"/>
                <a:ext cx="1055520" cy="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50">
                <a:solidFill>
                  <a:srgbClr val="595959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grpSp>
            <p:nvGrpSpPr>
              <p:cNvPr id="426" name="Google Shape;488;p26"/>
              <p:cNvGrpSpPr/>
              <p:nvPr/>
            </p:nvGrpSpPr>
            <p:grpSpPr>
              <a:xfrm>
                <a:off x="3105720" y="1004400"/>
                <a:ext cx="5557680" cy="499680"/>
                <a:chOff x="3105720" y="1004400"/>
                <a:chExt cx="5557680" cy="499680"/>
              </a:xfrm>
            </p:grpSpPr>
            <p:sp>
              <p:nvSpPr>
                <p:cNvPr id="427" name="Google Shape;489;p26"/>
                <p:cNvSpPr/>
                <p:nvPr/>
              </p:nvSpPr>
              <p:spPr>
                <a:xfrm>
                  <a:off x="4716720" y="1183680"/>
                  <a:ext cx="3946680" cy="32040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tIns="182880" bIns="182880" anchor="t">
                  <a:noAutofit/>
                </a:bodyPr>
                <a:p>
                  <a:pPr algn="r">
                    <a:lnSpc>
                      <a:spcPct val="100000"/>
                    </a:lnSpc>
                    <a:buNone/>
                    <a:tabLst>
                      <a:tab algn="l" pos="0"/>
                    </a:tabLst>
                  </a:pPr>
                  <a:r>
                    <a:rPr b="0" lang="en" sz="1800" spc="-1" strike="noStrike">
                      <a:solidFill>
                        <a:srgbClr val="595959"/>
                      </a:solidFill>
                      <a:latin typeface="EB Garamond"/>
                      <a:ea typeface="EB Garamond"/>
                    </a:rPr>
                    <a:t>O/Ne white dwarf</a:t>
                  </a:r>
                  <a:endParaRPr b="0" lang="en-US" sz="1800" spc="-1" strike="noStrike">
                    <a:latin typeface="Arial"/>
                  </a:endParaRPr>
                </a:p>
              </p:txBody>
            </p:sp>
            <p:sp>
              <p:nvSpPr>
                <p:cNvPr id="428" name="Google Shape;490;p26"/>
                <p:cNvSpPr/>
                <p:nvPr/>
              </p:nvSpPr>
              <p:spPr>
                <a:xfrm>
                  <a:off x="4488120" y="1183680"/>
                  <a:ext cx="1125360" cy="32040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tIns="182880" bIns="182880" anchor="t">
                  <a:noAutofit/>
                </a:bodyPr>
                <a:p>
                  <a:pPr>
                    <a:lnSpc>
                      <a:spcPct val="100000"/>
                    </a:lnSpc>
                    <a:buNone/>
                    <a:tabLst>
                      <a:tab algn="l" pos="0"/>
                    </a:tabLst>
                  </a:pPr>
                  <a:r>
                    <a:rPr b="0" lang="en" sz="1800" spc="-1" strike="noStrike">
                      <a:solidFill>
                        <a:srgbClr val="595959"/>
                      </a:solidFill>
                      <a:latin typeface="EB Garamond"/>
                      <a:ea typeface="EB Garamond"/>
                    </a:rPr>
                    <a:t>Mass loss</a:t>
                  </a:r>
                  <a:endParaRPr b="0" lang="en-US" sz="1800" spc="-1" strike="noStrike">
                    <a:latin typeface="Arial"/>
                  </a:endParaRPr>
                </a:p>
              </p:txBody>
            </p:sp>
            <p:sp>
              <p:nvSpPr>
                <p:cNvPr id="429" name="Google Shape;491;p26"/>
                <p:cNvSpPr/>
                <p:nvPr/>
              </p:nvSpPr>
              <p:spPr>
                <a:xfrm>
                  <a:off x="3105720" y="1004400"/>
                  <a:ext cx="1451880" cy="32040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tIns="182880" bIns="182880" anchor="t">
                  <a:noAutofit/>
                </a:bodyPr>
                <a:p>
                  <a:pPr algn="ctr">
                    <a:lnSpc>
                      <a:spcPct val="100000"/>
                    </a:lnSpc>
                    <a:buNone/>
                    <a:tabLst>
                      <a:tab algn="l" pos="0"/>
                    </a:tabLst>
                  </a:pPr>
                  <a:r>
                    <a:rPr b="0" i="1" lang="en" sz="1600" spc="-1" strike="noStrike">
                      <a:solidFill>
                        <a:srgbClr val="595959"/>
                      </a:solidFill>
                      <a:latin typeface="EB Garamond"/>
                      <a:ea typeface="EB Garamond"/>
                    </a:rPr>
                    <a:t>7.5 ~ 8.5 M</a:t>
                  </a:r>
                  <a:r>
                    <a:rPr b="0" i="1" lang="en" sz="1600" spc="-1" strike="noStrike" baseline="-25000">
                      <a:solidFill>
                        <a:srgbClr val="595959"/>
                      </a:solidFill>
                      <a:latin typeface="EB Garamond"/>
                      <a:ea typeface="EB Garamond"/>
                    </a:rPr>
                    <a:t>⊙</a:t>
                  </a:r>
                  <a:endParaRPr b="0" lang="en-US" sz="1600" spc="-1" strike="noStrike">
                    <a:latin typeface="Arial"/>
                  </a:endParaRPr>
                </a:p>
              </p:txBody>
            </p:sp>
          </p:grpSp>
        </p:grpSp>
        <p:sp>
          <p:nvSpPr>
            <p:cNvPr id="430" name="Google Shape;492;p26"/>
            <p:cNvSpPr/>
            <p:nvPr/>
          </p:nvSpPr>
          <p:spPr>
            <a:xfrm>
              <a:off x="5700960" y="1440360"/>
              <a:ext cx="10555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431" name="Google Shape;493;p26"/>
          <p:cNvGrpSpPr/>
          <p:nvPr/>
        </p:nvGrpSpPr>
        <p:grpSpPr>
          <a:xfrm>
            <a:off x="3105720" y="2394000"/>
            <a:ext cx="5862600" cy="513000"/>
            <a:chOff x="3105720" y="2394000"/>
            <a:chExt cx="5862600" cy="513000"/>
          </a:xfrm>
        </p:grpSpPr>
        <p:sp>
          <p:nvSpPr>
            <p:cNvPr id="432" name="Google Shape;494;p26"/>
            <p:cNvSpPr/>
            <p:nvPr/>
          </p:nvSpPr>
          <p:spPr>
            <a:xfrm>
              <a:off x="5268240" y="2586600"/>
              <a:ext cx="3700080" cy="320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 algn="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Direct collapse supernova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433" name="Google Shape;495;p26"/>
            <p:cNvSpPr/>
            <p:nvPr/>
          </p:nvSpPr>
          <p:spPr>
            <a:xfrm>
              <a:off x="4488120" y="2586600"/>
              <a:ext cx="1994760" cy="320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Ne &amp; Si burning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434" name="Google Shape;496;p26"/>
            <p:cNvSpPr/>
            <p:nvPr/>
          </p:nvSpPr>
          <p:spPr>
            <a:xfrm>
              <a:off x="3338640" y="2811960"/>
              <a:ext cx="10555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5" name="Google Shape;497;p26"/>
            <p:cNvSpPr/>
            <p:nvPr/>
          </p:nvSpPr>
          <p:spPr>
            <a:xfrm>
              <a:off x="3105720" y="2394000"/>
              <a:ext cx="1451880" cy="320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i="1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&gt; 9.5 M</a:t>
              </a:r>
              <a:r>
                <a:rPr b="0" i="1" lang="en" sz="1600" spc="-1" strike="noStrike" baseline="-25000">
                  <a:solidFill>
                    <a:srgbClr val="595959"/>
                  </a:solidFill>
                  <a:latin typeface="EB Garamond"/>
                  <a:ea typeface="EB Garamond"/>
                </a:rPr>
                <a:t>⊙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436" name="Google Shape;498;p26"/>
            <p:cNvSpPr/>
            <p:nvPr/>
          </p:nvSpPr>
          <p:spPr>
            <a:xfrm>
              <a:off x="6158160" y="2811960"/>
              <a:ext cx="3798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37" name="Google Shape;499;p26"/>
          <p:cNvSpPr/>
          <p:nvPr/>
        </p:nvSpPr>
        <p:spPr>
          <a:xfrm>
            <a:off x="3739680" y="3574080"/>
            <a:ext cx="5103720" cy="12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Population of axion-producing stars in Milky Way constrained by average of one supernova every ~40 years, and one O/Ne white dwarf every ~175 years.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8" name="Google Shape;500;p26"/>
          <p:cNvSpPr/>
          <p:nvPr/>
        </p:nvSpPr>
        <p:spPr>
          <a:xfrm>
            <a:off x="3285360" y="3331800"/>
            <a:ext cx="5580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43" dur="indefinite" restart="never" nodeType="tmRoot">
          <p:childTnLst>
            <p:seq>
              <p:cTn id="144" dur="indefinite" nodeType="mainSeq">
                <p:childTnLst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505;p27"/>
          <p:cNvSpPr/>
          <p:nvPr/>
        </p:nvSpPr>
        <p:spPr>
          <a:xfrm>
            <a:off x="0" y="-32040"/>
            <a:ext cx="5274720" cy="5274720"/>
          </a:xfrm>
          <a:prstGeom prst="ellipse">
            <a:avLst/>
          </a:prstGeom>
          <a:blipFill rotWithShape="0">
            <a:blip r:embed="rId1">
              <a:alphaModFix amt="50000"/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0" name="Google Shape;506;p27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5. Detection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41" name="Google Shape;507;p27"/>
          <p:cNvSpPr/>
          <p:nvPr/>
        </p:nvSpPr>
        <p:spPr>
          <a:xfrm>
            <a:off x="2872800" y="1480680"/>
            <a:ext cx="2080080" cy="53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2" name="Google Shape;508;p27"/>
          <p:cNvSpPr/>
          <p:nvPr/>
        </p:nvSpPr>
        <p:spPr>
          <a:xfrm rot="16413600">
            <a:off x="2709720" y="3568680"/>
            <a:ext cx="72000" cy="72000"/>
          </a:xfrm>
          <a:prstGeom prst="ellipse">
            <a:avLst/>
          </a:prstGeom>
          <a:solidFill>
            <a:srgbClr val="6aa84f">
              <a:alpha val="50000"/>
            </a:srgbClr>
          </a:solidFill>
          <a:ln w="381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3" name="PlaceHolder 1"/>
          <p:cNvSpPr>
            <a:spLocks noGrp="1"/>
          </p:cNvSpPr>
          <p:nvPr>
            <p:ph type="sldNum" idx="17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427749F-C2C5-42C2-9F04-D2EEC32C65A9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15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44" name="Google Shape;510;p27"/>
          <p:cNvSpPr/>
          <p:nvPr/>
        </p:nvSpPr>
        <p:spPr>
          <a:xfrm>
            <a:off x="4917240" y="471528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(Verberne &amp; Vink 2021; Calore et al. 2024)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445" name="Google Shape;511;p27"/>
          <p:cNvSpPr/>
          <p:nvPr/>
        </p:nvSpPr>
        <p:spPr>
          <a:xfrm rot="11004000">
            <a:off x="916200" y="1972800"/>
            <a:ext cx="393480" cy="393480"/>
          </a:xfrm>
          <a:prstGeom prst="ellipse">
            <a:avLst/>
          </a:prstGeom>
          <a:solidFill>
            <a:srgbClr val="ff0000">
              <a:alpha val="5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6" name="Google Shape;512;p27"/>
          <p:cNvSpPr/>
          <p:nvPr/>
        </p:nvSpPr>
        <p:spPr>
          <a:xfrm rot="205200">
            <a:off x="1347120" y="2388960"/>
            <a:ext cx="668520" cy="531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575">
            <a:solidFill>
              <a:srgbClr val="351c75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7" name="Google Shape;513;p27"/>
          <p:cNvSpPr/>
          <p:nvPr/>
        </p:nvSpPr>
        <p:spPr>
          <a:xfrm>
            <a:off x="2280240" y="3639600"/>
            <a:ext cx="1296720" cy="36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c4587"/>
                </a:solidFill>
                <a:latin typeface="EB Garamond"/>
                <a:ea typeface="EB Garamond"/>
              </a:rPr>
              <a:t>Earth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48" name="Google Shape;514;p27"/>
          <p:cNvSpPr/>
          <p:nvPr/>
        </p:nvSpPr>
        <p:spPr>
          <a:xfrm>
            <a:off x="225360" y="1519200"/>
            <a:ext cx="1784880" cy="36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741b47"/>
                </a:solidFill>
                <a:latin typeface="EB Garamond"/>
                <a:ea typeface="EB Garamond"/>
              </a:rPr>
              <a:t>C-burning star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49" name="Google Shape;515;p27"/>
          <p:cNvSpPr/>
          <p:nvPr/>
        </p:nvSpPr>
        <p:spPr>
          <a:xfrm rot="2541600">
            <a:off x="1914840" y="3136680"/>
            <a:ext cx="842760" cy="177480"/>
          </a:xfrm>
          <a:custGeom>
            <a:avLst/>
            <a:gdLst/>
            <a:ahLst/>
            <a:rect l="l" t="t" r="r" b="b"/>
            <a:pathLst>
              <a:path w="199814" h="21306">
                <a:moveTo>
                  <a:pt x="0" y="14534"/>
                </a:moveTo>
                <a:cubicBezTo>
                  <a:pt x="0" y="8839"/>
                  <a:pt x="7755" y="278"/>
                  <a:pt x="12700" y="3104"/>
                </a:cubicBezTo>
                <a:cubicBezTo>
                  <a:pt x="18997" y="6703"/>
                  <a:pt x="18669" y="21651"/>
                  <a:pt x="25824" y="20460"/>
                </a:cubicBezTo>
                <a:cubicBezTo>
                  <a:pt x="31678" y="19485"/>
                  <a:pt x="30730" y="9546"/>
                  <a:pt x="34290" y="4797"/>
                </a:cubicBezTo>
                <a:cubicBezTo>
                  <a:pt x="35918" y="2625"/>
                  <a:pt x="39700" y="2869"/>
                  <a:pt x="42334" y="3527"/>
                </a:cubicBezTo>
                <a:cubicBezTo>
                  <a:pt x="49563" y="5333"/>
                  <a:pt x="48429" y="21307"/>
                  <a:pt x="55880" y="21307"/>
                </a:cubicBezTo>
                <a:cubicBezTo>
                  <a:pt x="62967" y="21307"/>
                  <a:pt x="63146" y="8961"/>
                  <a:pt x="68157" y="3950"/>
                </a:cubicBezTo>
                <a:cubicBezTo>
                  <a:pt x="71913" y="194"/>
                  <a:pt x="80211" y="4357"/>
                  <a:pt x="83397" y="8607"/>
                </a:cubicBezTo>
                <a:cubicBezTo>
                  <a:pt x="85839" y="11864"/>
                  <a:pt x="86221" y="17780"/>
                  <a:pt x="90170" y="18767"/>
                </a:cubicBezTo>
                <a:cubicBezTo>
                  <a:pt x="98992" y="20971"/>
                  <a:pt x="101573" y="2346"/>
                  <a:pt x="110490" y="564"/>
                </a:cubicBezTo>
                <a:cubicBezTo>
                  <a:pt x="114083" y="-154"/>
                  <a:pt x="118483" y="936"/>
                  <a:pt x="121074" y="3527"/>
                </a:cubicBezTo>
                <a:cubicBezTo>
                  <a:pt x="124706" y="7159"/>
                  <a:pt x="125250" y="15804"/>
                  <a:pt x="130387" y="15804"/>
                </a:cubicBezTo>
                <a:cubicBezTo>
                  <a:pt x="134905" y="15804"/>
                  <a:pt x="136031" y="8748"/>
                  <a:pt x="138854" y="5220"/>
                </a:cubicBezTo>
                <a:cubicBezTo>
                  <a:pt x="141361" y="2086"/>
                  <a:pt x="146734" y="2537"/>
                  <a:pt x="150707" y="3104"/>
                </a:cubicBezTo>
                <a:cubicBezTo>
                  <a:pt x="155053" y="3724"/>
                  <a:pt x="157888" y="8579"/>
                  <a:pt x="160020" y="12417"/>
                </a:cubicBezTo>
                <a:cubicBezTo>
                  <a:pt x="160952" y="14095"/>
                  <a:pt x="161545" y="17539"/>
                  <a:pt x="163407" y="17074"/>
                </a:cubicBezTo>
                <a:cubicBezTo>
                  <a:pt x="170001" y="15427"/>
                  <a:pt x="171517" y="5913"/>
                  <a:pt x="176954" y="1834"/>
                </a:cubicBezTo>
                <a:cubicBezTo>
                  <a:pt x="179796" y="-298"/>
                  <a:pt x="184053" y="-132"/>
                  <a:pt x="187537" y="564"/>
                </a:cubicBezTo>
                <a:cubicBezTo>
                  <a:pt x="193721" y="1800"/>
                  <a:pt x="193508" y="14957"/>
                  <a:pt x="199814" y="14957"/>
                </a:cubicBezTo>
              </a:path>
            </a:pathLst>
          </a:custGeom>
          <a:noFill/>
          <a:ln w="28575">
            <a:solidFill>
              <a:srgbClr val="ffff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50" name="Google Shape;516;p27"/>
          <p:cNvGrpSpPr/>
          <p:nvPr/>
        </p:nvGrpSpPr>
        <p:grpSpPr>
          <a:xfrm>
            <a:off x="5423040" y="604080"/>
            <a:ext cx="3563640" cy="4016880"/>
            <a:chOff x="5423040" y="604080"/>
            <a:chExt cx="3563640" cy="4016880"/>
          </a:xfrm>
        </p:grpSpPr>
        <p:sp>
          <p:nvSpPr>
            <p:cNvPr id="451" name="Google Shape;517;p27"/>
            <p:cNvSpPr/>
            <p:nvPr/>
          </p:nvSpPr>
          <p:spPr>
            <a:xfrm>
              <a:off x="5836320" y="4173840"/>
              <a:ext cx="2853720" cy="447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Galactic magnetic field </a:t>
              </a:r>
              <a:r>
                <a:rPr b="0" i="1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B ~ 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μG</a:t>
              </a:r>
              <a:endParaRPr b="0" lang="en-US" sz="1800" spc="-1" strike="noStrike">
                <a:latin typeface="Arial"/>
              </a:endParaRPr>
            </a:p>
          </p:txBody>
        </p:sp>
        <p:pic>
          <p:nvPicPr>
            <p:cNvPr id="452" name="Google Shape;518;p27" descr=""/>
            <p:cNvPicPr/>
            <p:nvPr/>
          </p:nvPicPr>
          <p:blipFill>
            <a:blip r:embed="rId2">
              <a:alphaModFix amt="50000"/>
            </a:blip>
            <a:stretch/>
          </p:blipFill>
          <p:spPr>
            <a:xfrm>
              <a:off x="5423040" y="604080"/>
              <a:ext cx="3563640" cy="356940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53" name="Google Shape;519;p27"/>
          <p:cNvSpPr/>
          <p:nvPr/>
        </p:nvSpPr>
        <p:spPr>
          <a:xfrm>
            <a:off x="2304360" y="2702880"/>
            <a:ext cx="279972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000000"/>
                </a:solidFill>
                <a:latin typeface="EB Garamond"/>
                <a:ea typeface="EB Garamond"/>
              </a:rPr>
              <a:t>Conversion probability ~0.1%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4" name="Google Shape;520;p27"/>
          <p:cNvSpPr/>
          <p:nvPr/>
        </p:nvSpPr>
        <p:spPr>
          <a:xfrm>
            <a:off x="1363680" y="2369520"/>
            <a:ext cx="1267920" cy="1153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575">
            <a:solidFill>
              <a:srgbClr val="351c75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5" name="Google Shape;521;p27"/>
          <p:cNvSpPr/>
          <p:nvPr/>
        </p:nvSpPr>
        <p:spPr>
          <a:xfrm>
            <a:off x="-14760" y="4771440"/>
            <a:ext cx="63943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Image:  NASA/JPL-Caltech/R. Hurt; ESA/Planck/M.A. Miville-Deschênes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61" dur="indefinite" restart="never" nodeType="tmRoot">
          <p:childTnLst>
            <p:seq>
              <p:cTn id="162" dur="indefinite" nodeType="mainSeq">
                <p:childTnLst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526;p28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5. Detection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7" name="PlaceHolder 1"/>
          <p:cNvSpPr>
            <a:spLocks noGrp="1"/>
          </p:cNvSpPr>
          <p:nvPr>
            <p:ph type="sldNum" idx="18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400A21A-C9F0-447B-868E-C8A66E13F349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16</a:t>
            </a:fld>
            <a:endParaRPr b="0" lang="en-US" sz="1000" spc="-1" strike="noStrike">
              <a:latin typeface="Times New Roman"/>
            </a:endParaRPr>
          </a:p>
        </p:txBody>
      </p:sp>
      <p:grpSp>
        <p:nvGrpSpPr>
          <p:cNvPr id="458" name="Google Shape;528;p28"/>
          <p:cNvGrpSpPr/>
          <p:nvPr/>
        </p:nvGrpSpPr>
        <p:grpSpPr>
          <a:xfrm>
            <a:off x="655200" y="581040"/>
            <a:ext cx="7833240" cy="4370400"/>
            <a:chOff x="655200" y="581040"/>
            <a:chExt cx="7833240" cy="4370400"/>
          </a:xfrm>
        </p:grpSpPr>
        <p:pic>
          <p:nvPicPr>
            <p:cNvPr id="459" name="Google Shape;529;p28" descr=""/>
            <p:cNvPicPr/>
            <p:nvPr/>
          </p:nvPicPr>
          <p:blipFill>
            <a:blip r:embed="rId1">
              <a:alphaModFix amt="50000"/>
            </a:blip>
            <a:stretch/>
          </p:blipFill>
          <p:spPr>
            <a:xfrm>
              <a:off x="655200" y="581040"/>
              <a:ext cx="7833240" cy="437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60" name="Google Shape;530;p28"/>
            <p:cNvSpPr/>
            <p:nvPr/>
          </p:nvSpPr>
          <p:spPr>
            <a:xfrm>
              <a:off x="6193440" y="941040"/>
              <a:ext cx="602280" cy="450720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1" name="Google Shape;531;p28"/>
            <p:cNvSpPr/>
            <p:nvPr/>
          </p:nvSpPr>
          <p:spPr>
            <a:xfrm>
              <a:off x="6715080" y="3026520"/>
              <a:ext cx="515880" cy="223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000" spc="-1" strike="noStrike">
                  <a:solidFill>
                    <a:srgbClr val="595959"/>
                  </a:solidFill>
                  <a:latin typeface="Arial"/>
                  <a:ea typeface="Arial"/>
                </a:rPr>
                <a:t>–</a:t>
              </a:r>
              <a:endParaRPr b="0" lang="en-US" sz="1000" spc="-1" strike="noStrike">
                <a:latin typeface="Arial"/>
              </a:endParaRPr>
            </a:p>
          </p:txBody>
        </p:sp>
        <p:pic>
          <p:nvPicPr>
            <p:cNvPr id="462" name="Google Shape;532;p28" descr=""/>
            <p:cNvPicPr/>
            <p:nvPr/>
          </p:nvPicPr>
          <p:blipFill>
            <a:blip r:embed="rId2">
              <a:alphaModFix amt="50000"/>
            </a:blip>
            <a:srcRect l="50383" t="23821" r="43013" b="69789"/>
            <a:stretch/>
          </p:blipFill>
          <p:spPr>
            <a:xfrm>
              <a:off x="4692600" y="1622160"/>
              <a:ext cx="515880" cy="278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63" name="Google Shape;533;p28"/>
            <p:cNvSpPr/>
            <p:nvPr/>
          </p:nvSpPr>
          <p:spPr>
            <a:xfrm>
              <a:off x="4543560" y="1541160"/>
              <a:ext cx="202320" cy="275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000000"/>
                  </a:solidFill>
                  <a:highlight>
                    <a:srgbClr val="ffffff"/>
                  </a:highlight>
                  <a:latin typeface="EB Garamond"/>
                  <a:ea typeface="EB Garamond"/>
                </a:rPr>
                <a:t>/</a:t>
              </a:r>
              <a:endParaRPr b="0" lang="en-US" sz="1800" spc="-1" strike="noStrike">
                <a:latin typeface="Arial"/>
              </a:endParaRPr>
            </a:p>
          </p:txBody>
        </p:sp>
        <p:pic>
          <p:nvPicPr>
            <p:cNvPr id="464" name="Google Shape;534;p28" descr=""/>
            <p:cNvPicPr/>
            <p:nvPr/>
          </p:nvPicPr>
          <p:blipFill>
            <a:blip r:embed="rId3">
              <a:alphaModFix amt="50000"/>
            </a:blip>
            <a:srcRect l="50383" t="23821" r="43013" b="69789"/>
            <a:stretch/>
          </p:blipFill>
          <p:spPr>
            <a:xfrm>
              <a:off x="6715080" y="3107520"/>
              <a:ext cx="515880" cy="278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65" name="Google Shape;535;p28"/>
            <p:cNvSpPr/>
            <p:nvPr/>
          </p:nvSpPr>
          <p:spPr>
            <a:xfrm>
              <a:off x="6566040" y="3026520"/>
              <a:ext cx="202320" cy="275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000000"/>
                  </a:solidFill>
                  <a:highlight>
                    <a:srgbClr val="ffffff"/>
                  </a:highlight>
                  <a:latin typeface="EB Garamond"/>
                  <a:ea typeface="EB Garamond"/>
                </a:rPr>
                <a:t>/</a:t>
              </a:r>
              <a:endParaRPr b="0" lang="en-US" sz="1800" spc="-1" strike="noStrike">
                <a:latin typeface="Arial"/>
              </a:endParaRPr>
            </a:p>
          </p:txBody>
        </p:sp>
        <p:pic>
          <p:nvPicPr>
            <p:cNvPr id="466" name="Google Shape;536;p28" descr=""/>
            <p:cNvPicPr/>
            <p:nvPr/>
          </p:nvPicPr>
          <p:blipFill>
            <a:blip r:embed="rId4">
              <a:alphaModFix amt="50000"/>
            </a:blip>
            <a:srcRect l="50383" t="23821" r="43013" b="69789"/>
            <a:stretch/>
          </p:blipFill>
          <p:spPr>
            <a:xfrm>
              <a:off x="4844880" y="1317600"/>
              <a:ext cx="515880" cy="278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67" name="Google Shape;537;p28"/>
            <p:cNvSpPr/>
            <p:nvPr/>
          </p:nvSpPr>
          <p:spPr>
            <a:xfrm>
              <a:off x="4696200" y="1236240"/>
              <a:ext cx="202320" cy="275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000000"/>
                  </a:solidFill>
                  <a:highlight>
                    <a:srgbClr val="ffffff"/>
                  </a:highlight>
                  <a:latin typeface="EB Garamond"/>
                  <a:ea typeface="EB Garamond"/>
                </a:rPr>
                <a:t>/</a:t>
              </a:r>
              <a:endParaRPr b="0" lang="en-US" sz="1800" spc="-1" strike="noStrike">
                <a:latin typeface="Arial"/>
              </a:endParaRPr>
            </a:p>
          </p:txBody>
        </p:sp>
        <p:pic>
          <p:nvPicPr>
            <p:cNvPr id="468" name="Google Shape;538;p28" descr=""/>
            <p:cNvPicPr/>
            <p:nvPr/>
          </p:nvPicPr>
          <p:blipFill>
            <a:blip r:embed="rId5">
              <a:alphaModFix amt="50000"/>
            </a:blip>
            <a:srcRect l="50383" t="23821" r="43013" b="69789"/>
            <a:stretch/>
          </p:blipFill>
          <p:spPr>
            <a:xfrm>
              <a:off x="6873840" y="2791440"/>
              <a:ext cx="515880" cy="278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69" name="Google Shape;539;p28"/>
            <p:cNvSpPr/>
            <p:nvPr/>
          </p:nvSpPr>
          <p:spPr>
            <a:xfrm>
              <a:off x="6724800" y="2710440"/>
              <a:ext cx="202320" cy="275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000000"/>
                  </a:solidFill>
                  <a:highlight>
                    <a:srgbClr val="ffffff"/>
                  </a:highlight>
                  <a:latin typeface="EB Garamond"/>
                  <a:ea typeface="EB Garamond"/>
                </a:rPr>
                <a:t>/</a:t>
              </a:r>
              <a:endParaRPr b="0" lang="en-US" sz="1800" spc="-1" strike="noStrike">
                <a:latin typeface="Arial"/>
              </a:endParaRPr>
            </a:p>
          </p:txBody>
        </p:sp>
        <p:pic>
          <p:nvPicPr>
            <p:cNvPr id="470" name="Google Shape;540;p28" descr=""/>
            <p:cNvPicPr/>
            <p:nvPr/>
          </p:nvPicPr>
          <p:blipFill>
            <a:blip r:embed="rId6">
              <a:alphaModFix amt="50000"/>
            </a:blip>
            <a:srcRect l="0" t="60668" r="90259" b="0"/>
            <a:stretch/>
          </p:blipFill>
          <p:spPr>
            <a:xfrm>
              <a:off x="6338520" y="945360"/>
              <a:ext cx="515880" cy="316440"/>
            </a:xfrm>
            <a:prstGeom prst="rect">
              <a:avLst/>
            </a:prstGeom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545;p29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5. Detection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72" name="PlaceHolder 1"/>
          <p:cNvSpPr>
            <a:spLocks noGrp="1"/>
          </p:cNvSpPr>
          <p:nvPr>
            <p:ph type="sldNum" idx="19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C529D9A-5AAE-43AA-94F6-01E984248799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17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73" name="Google Shape;547;p29"/>
          <p:cNvSpPr/>
          <p:nvPr/>
        </p:nvSpPr>
        <p:spPr>
          <a:xfrm>
            <a:off x="4917240" y="471528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(COSI collaboration 2023)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</p:txBody>
      </p:sp>
      <p:pic>
        <p:nvPicPr>
          <p:cNvPr id="474" name="Google Shape;548;p29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152280" y="1227600"/>
            <a:ext cx="4562280" cy="3495240"/>
          </a:xfrm>
          <a:prstGeom prst="rect">
            <a:avLst/>
          </a:prstGeom>
          <a:ln w="0">
            <a:noFill/>
          </a:ln>
        </p:spPr>
      </p:pic>
      <p:pic>
        <p:nvPicPr>
          <p:cNvPr id="475" name="Google Shape;549;p29" descr="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5414400" y="1378440"/>
            <a:ext cx="3144960" cy="3144960"/>
          </a:xfrm>
          <a:prstGeom prst="rect">
            <a:avLst/>
          </a:prstGeom>
          <a:ln w="0">
            <a:noFill/>
          </a:ln>
        </p:spPr>
      </p:pic>
      <p:sp>
        <p:nvSpPr>
          <p:cNvPr id="476" name="Google Shape;550;p29"/>
          <p:cNvSpPr/>
          <p:nvPr/>
        </p:nvSpPr>
        <p:spPr>
          <a:xfrm>
            <a:off x="4301280" y="421200"/>
            <a:ext cx="51865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NASA/SSL Compton Spectrometer and Imager (COSI)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477" name="Google Shape;551;p29" descr=""/>
          <p:cNvPicPr/>
          <p:nvPr/>
        </p:nvPicPr>
        <p:blipFill>
          <a:blip r:embed="rId3">
            <a:alphaModFix amt="50000"/>
          </a:blip>
          <a:srcRect l="60170" t="64168" r="10924" b="28085"/>
          <a:stretch/>
        </p:blipFill>
        <p:spPr>
          <a:xfrm>
            <a:off x="127080" y="791640"/>
            <a:ext cx="2263320" cy="337680"/>
          </a:xfrm>
          <a:prstGeom prst="rect">
            <a:avLst/>
          </a:prstGeom>
          <a:ln w="0">
            <a:noFill/>
          </a:ln>
        </p:spPr>
      </p:pic>
      <p:sp>
        <p:nvSpPr>
          <p:cNvPr id="478" name="Google Shape;552;p29"/>
          <p:cNvSpPr/>
          <p:nvPr/>
        </p:nvSpPr>
        <p:spPr>
          <a:xfrm>
            <a:off x="-14760" y="4771440"/>
            <a:ext cx="63943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Image:  COSI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79" name="Google Shape;553;p29"/>
          <p:cNvSpPr/>
          <p:nvPr/>
        </p:nvSpPr>
        <p:spPr>
          <a:xfrm>
            <a:off x="3544920" y="700200"/>
            <a:ext cx="669888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Line sensitivity &gt;10</a:t>
            </a:r>
            <a:r>
              <a:rPr b="0" lang="en" sz="1800" spc="-1" strike="noStrike" baseline="30000">
                <a:solidFill>
                  <a:srgbClr val="595959"/>
                </a:solidFill>
                <a:latin typeface="EB Garamond"/>
                <a:ea typeface="EB Garamond"/>
              </a:rPr>
              <a:t>–5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 /cm</a:t>
            </a:r>
            <a:r>
              <a:rPr b="0" lang="en" sz="1800" spc="-1" strike="noStrike" baseline="30000">
                <a:solidFill>
                  <a:srgbClr val="595959"/>
                </a:solidFill>
                <a:latin typeface="EB Garamond"/>
                <a:ea typeface="EB Garamond"/>
              </a:rPr>
              <a:t>2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 s at 511 keV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558;p30"/>
          <p:cNvSpPr/>
          <p:nvPr/>
        </p:nvSpPr>
        <p:spPr>
          <a:xfrm>
            <a:off x="-12600" y="9828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Acknowledgements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1" name="PlaceHolder 1"/>
          <p:cNvSpPr>
            <a:spLocks noGrp="1"/>
          </p:cNvSpPr>
          <p:nvPr>
            <p:ph type="sldNum" idx="20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93B2E71-FC96-467A-9FBA-FF8CED37861C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18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82" name="Google Shape;560;p30"/>
          <p:cNvSpPr/>
          <p:nvPr/>
        </p:nvSpPr>
        <p:spPr>
          <a:xfrm>
            <a:off x="182520" y="550800"/>
            <a:ext cx="4219200" cy="30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We are grateful to Steve Boggs, Chris Fryer, Georg Raffelt, and Josiah Schwab for helpful discussions, and to Annabelle McCutcheon for her initial work on MESA simulations.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XL would like to thank Bea Noether for teaching him particle physics, and the MESA team for making their software open-source. Our modified MESA code is available at </a:t>
            </a:r>
            <a:r>
              <a:rPr b="0" lang="en" sz="1600" spc="-1" strike="noStrike" u="sng">
                <a:solidFill>
                  <a:srgbClr val="0097a7"/>
                </a:solidFill>
                <a:uFillTx/>
                <a:latin typeface="EB Garamond"/>
                <a:ea typeface="EB Garamond"/>
                <a:hlinkClick r:id="rId1"/>
              </a:rPr>
              <a:t>github.com/xingyzt/saltyaxions</a:t>
            </a: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.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WH acknowledges support by the US Department of Energy under grants DE-SC0004658, DE-SC0023663, and DE-AC02-05CH11231, the Na- tional Science Foundation under cooperative agreement 2020275, and the Heising-Simons Foundation under award 00F1C7. XL and AR are supported under the NSF cooperative agreement 2020275, the former as an N3AS undergraduate researcher.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83" name="Google Shape;561;p30"/>
          <p:cNvSpPr/>
          <p:nvPr/>
        </p:nvSpPr>
        <p:spPr>
          <a:xfrm>
            <a:off x="4501440" y="9828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References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4" name="Google Shape;562;p30"/>
          <p:cNvSpPr/>
          <p:nvPr/>
        </p:nvSpPr>
        <p:spPr>
          <a:xfrm>
            <a:off x="5278320" y="550800"/>
            <a:ext cx="3438360" cy="427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By order of appearance,</a:t>
            </a:r>
            <a:endParaRPr b="0" lang="en-US" sz="1500" spc="-1" strike="noStrike">
              <a:latin typeface="Arial"/>
            </a:endParaRPr>
          </a:p>
          <a:p>
            <a:pPr marL="457200" indent="-324000">
              <a:lnSpc>
                <a:spcPct val="100000"/>
              </a:lnSpc>
              <a:buClr>
                <a:srgbClr val="595959"/>
              </a:buClr>
              <a:buFont typeface="EB Garamond"/>
              <a:buAutoNum type="arabicPeriod"/>
              <a:tabLst>
                <a:tab algn="l" pos="0"/>
              </a:tabLst>
            </a:pPr>
            <a:r>
              <a:rPr b="0" lang="en" sz="1500" spc="-1" strike="noStrike" u="sng">
                <a:solidFill>
                  <a:srgbClr val="0097a7"/>
                </a:solidFill>
                <a:uFillTx/>
                <a:latin typeface="EB Garamond"/>
                <a:ea typeface="EB Garamond"/>
                <a:hlinkClick r:id="rId2"/>
              </a:rPr>
              <a:t>Raffelt, LNP, 2008</a:t>
            </a:r>
            <a:endParaRPr b="0" lang="en-US" sz="1500" spc="-1" strike="noStrike">
              <a:latin typeface="Arial"/>
            </a:endParaRPr>
          </a:p>
          <a:p>
            <a:pPr marL="457200" indent="-324000">
              <a:lnSpc>
                <a:spcPct val="100000"/>
              </a:lnSpc>
              <a:buClr>
                <a:srgbClr val="595959"/>
              </a:buClr>
              <a:buFont typeface="EB Garamond"/>
              <a:buAutoNum type="arabicPeriod"/>
              <a:tabLst>
                <a:tab algn="l" pos="0"/>
              </a:tabLst>
            </a:pPr>
            <a:r>
              <a:rPr b="0" lang="en" sz="1500" spc="-1" strike="noStrike" u="sng">
                <a:solidFill>
                  <a:srgbClr val="0097a7"/>
                </a:solidFill>
                <a:uFillTx/>
                <a:latin typeface="EB Garamond"/>
                <a:ea typeface="EB Garamond"/>
                <a:hlinkClick r:id="rId3"/>
              </a:rPr>
              <a:t>Haxton and Lee, PRL, 1991</a:t>
            </a:r>
            <a:endParaRPr b="0" lang="en-US" sz="1500" spc="-1" strike="noStrike">
              <a:latin typeface="Arial"/>
            </a:endParaRPr>
          </a:p>
          <a:p>
            <a:pPr marL="457200" indent="-324000">
              <a:lnSpc>
                <a:spcPct val="100000"/>
              </a:lnSpc>
              <a:buClr>
                <a:srgbClr val="595959"/>
              </a:buClr>
              <a:buFont typeface="EB Garamond"/>
              <a:buAutoNum type="arabicPeriod"/>
              <a:tabLst>
                <a:tab algn="l" pos="0"/>
              </a:tabLst>
            </a:pPr>
            <a:r>
              <a:rPr b="0" lang="en" sz="1500" spc="-1" strike="noStrike" u="sng">
                <a:solidFill>
                  <a:srgbClr val="0097a7"/>
                </a:solidFill>
                <a:uFillTx/>
                <a:latin typeface="EB Garamond"/>
                <a:ea typeface="EB Garamond"/>
                <a:hlinkClick r:id="rId4"/>
              </a:rPr>
              <a:t>O’Hare, Zenodo, 2024</a:t>
            </a:r>
            <a:endParaRPr b="0" lang="en-US" sz="1500" spc="-1" strike="noStrike">
              <a:latin typeface="Arial"/>
            </a:endParaRPr>
          </a:p>
          <a:p>
            <a:pPr marL="457200" indent="-324000">
              <a:lnSpc>
                <a:spcPct val="100000"/>
              </a:lnSpc>
              <a:buClr>
                <a:srgbClr val="595959"/>
              </a:buClr>
              <a:buFont typeface="EB Garamond"/>
              <a:buAutoNum type="arabicPeriod"/>
              <a:tabLst>
                <a:tab algn="l" pos="0"/>
              </a:tabLst>
            </a:pPr>
            <a:r>
              <a:rPr b="0" lang="en" sz="1500" spc="-1" strike="noStrike" u="sng">
                <a:solidFill>
                  <a:srgbClr val="0097a7"/>
                </a:solidFill>
                <a:uFillTx/>
                <a:latin typeface="EB Garamond"/>
                <a:ea typeface="EB Garamond"/>
                <a:hlinkClick r:id="rId5"/>
              </a:rPr>
              <a:t>CAST collaboration, Nature, 2009</a:t>
            </a:r>
            <a:endParaRPr b="0" lang="en-US" sz="1500" spc="-1" strike="noStrike">
              <a:latin typeface="Arial"/>
            </a:endParaRPr>
          </a:p>
          <a:p>
            <a:pPr marL="457200" indent="-324000">
              <a:lnSpc>
                <a:spcPct val="100000"/>
              </a:lnSpc>
              <a:buClr>
                <a:srgbClr val="595959"/>
              </a:buClr>
              <a:buFont typeface="EB Garamond"/>
              <a:buAutoNum type="arabicPeriod"/>
              <a:tabLst>
                <a:tab algn="l" pos="0"/>
              </a:tabLst>
            </a:pPr>
            <a:r>
              <a:rPr b="0" lang="en" sz="1500" spc="-1" strike="noStrike" u="sng">
                <a:solidFill>
                  <a:srgbClr val="0097a7"/>
                </a:solidFill>
                <a:uFillTx/>
                <a:latin typeface="EB Garamond"/>
                <a:ea typeface="EB Garamond"/>
                <a:hlinkClick r:id="rId6"/>
              </a:rPr>
              <a:t>Limongi et al., ApJS, 2024</a:t>
            </a:r>
            <a:endParaRPr b="0" lang="en-US" sz="1500" spc="-1" strike="noStrike">
              <a:latin typeface="Arial"/>
            </a:endParaRPr>
          </a:p>
          <a:p>
            <a:pPr marL="457200" indent="-324000">
              <a:lnSpc>
                <a:spcPct val="100000"/>
              </a:lnSpc>
              <a:buClr>
                <a:srgbClr val="595959"/>
              </a:buClr>
              <a:buFont typeface="EB Garamond"/>
              <a:buAutoNum type="arabicPeriod"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Verberne and Vink, MNRAS, 2021</a:t>
            </a:r>
            <a:endParaRPr b="0" lang="en-US" sz="1500" spc="-1" strike="noStrike">
              <a:latin typeface="Arial"/>
            </a:endParaRPr>
          </a:p>
          <a:p>
            <a:pPr marL="457200" indent="-324000">
              <a:lnSpc>
                <a:spcPct val="100000"/>
              </a:lnSpc>
              <a:buClr>
                <a:srgbClr val="595959"/>
              </a:buClr>
              <a:buFont typeface="EB Garamond"/>
              <a:buAutoNum type="arabicPeriod"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Calore et al., PRD, 2024</a:t>
            </a:r>
            <a:endParaRPr b="0" lang="en-US" sz="1500" spc="-1" strike="noStrike">
              <a:latin typeface="Arial"/>
            </a:endParaRPr>
          </a:p>
          <a:p>
            <a:pPr marL="457200" indent="-324000">
              <a:lnSpc>
                <a:spcPct val="100000"/>
              </a:lnSpc>
              <a:buClr>
                <a:srgbClr val="595959"/>
              </a:buClr>
              <a:buFont typeface="EB Garamond"/>
              <a:buAutoNum type="arabicPeriod"/>
              <a:tabLst>
                <a:tab algn="l" pos="0"/>
              </a:tabLst>
            </a:pPr>
            <a:r>
              <a:rPr b="0" lang="en" sz="1500" spc="-1" strike="noStrike" u="sng">
                <a:solidFill>
                  <a:srgbClr val="0097a7"/>
                </a:solidFill>
                <a:uFillTx/>
                <a:latin typeface="EB Garamond"/>
                <a:ea typeface="EB Garamond"/>
                <a:hlinkClick r:id="rId7"/>
              </a:rPr>
              <a:t>COSI collaboration, PoS, 2023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567;p31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X. Extra slides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6" name="Google Shape;568;p31"/>
          <p:cNvSpPr/>
          <p:nvPr/>
        </p:nvSpPr>
        <p:spPr>
          <a:xfrm>
            <a:off x="458640" y="1001880"/>
            <a:ext cx="6518880" cy="37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We use the open-source Modules for Stellar Astrophysics (MESA) library to run 1D evolution code with a large nuclear reaction network (including electron capture) as well as mass loss from stellar winds.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We simulate stars in the initial mass range </a:t>
            </a: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M</a:t>
            </a:r>
            <a:r>
              <a:rPr b="0" lang="en" sz="1800" spc="-1" strike="noStrike" baseline="-25000">
                <a:solidFill>
                  <a:srgbClr val="595959"/>
                </a:solidFill>
                <a:latin typeface="EB Garamond"/>
                <a:ea typeface="EB Garamond"/>
              </a:rPr>
              <a:t>ZAMS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 = 8–30 </a:t>
            </a: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M</a:t>
            </a:r>
            <a:r>
              <a:rPr b="0" i="1" lang="en" sz="1800" spc="-1" strike="noStrike" baseline="-25000">
                <a:solidFill>
                  <a:srgbClr val="595959"/>
                </a:solidFill>
                <a:latin typeface="EB Garamond"/>
                <a:ea typeface="EB Garamond"/>
              </a:rPr>
              <a:t>⊙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 from main sequence until end of oxygen burning, or until white dwarf </a:t>
            </a: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T</a:t>
            </a:r>
            <a:r>
              <a:rPr b="0" lang="en" sz="1800" spc="-1" strike="noStrike" baseline="-25000">
                <a:solidFill>
                  <a:srgbClr val="595959"/>
                </a:solidFill>
                <a:latin typeface="EB Garamond"/>
                <a:ea typeface="EB Garamond"/>
              </a:rPr>
              <a:t>core 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drops below 10</a:t>
            </a:r>
            <a:r>
              <a:rPr b="0" lang="en" sz="1800" spc="-1" strike="noStrike" baseline="30000">
                <a:solidFill>
                  <a:srgbClr val="595959"/>
                </a:solidFill>
                <a:latin typeface="EB Garamond"/>
                <a:ea typeface="EB Garamond"/>
              </a:rPr>
              <a:t>8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 K (~10 keV) if oxygen ignition is not reached. We implement axion cooling effects as a neutrino-like heat loss term.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To calculate the expected axion contribution by initial mass, we sample the simulations by the Salpeter initial mass function </a:t>
            </a: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∝ M</a:t>
            </a:r>
            <a:r>
              <a:rPr b="0" i="1" lang="en" sz="1800" spc="-1" strike="noStrike" baseline="30000">
                <a:solidFill>
                  <a:srgbClr val="595959"/>
                </a:solidFill>
                <a:latin typeface="EB Garamond"/>
                <a:ea typeface="EB Garamond"/>
              </a:rPr>
              <a:t>–2.35</a:t>
            </a: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7" name="PlaceHolder 1"/>
          <p:cNvSpPr>
            <a:spLocks noGrp="1"/>
          </p:cNvSpPr>
          <p:nvPr>
            <p:ph type="sldNum" idx="21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3E3C4F9-0A6B-4AE8-9253-C6B3C16D2518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19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88" name="Google Shape;570;p31"/>
          <p:cNvSpPr/>
          <p:nvPr/>
        </p:nvSpPr>
        <p:spPr>
          <a:xfrm>
            <a:off x="4917240" y="463896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(Paxton &amp; collaborators 2018; This work)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76;p14" descr=""/>
          <p:cNvPicPr/>
          <p:nvPr/>
        </p:nvPicPr>
        <p:blipFill>
          <a:blip r:embed="rId1">
            <a:alphaModFix amt="50000"/>
          </a:blip>
          <a:srcRect l="13033" t="25920" r="14943" b="30782"/>
          <a:stretch/>
        </p:blipFill>
        <p:spPr>
          <a:xfrm rot="21329400">
            <a:off x="2862720" y="2250000"/>
            <a:ext cx="3605040" cy="2166840"/>
          </a:xfrm>
          <a:prstGeom prst="rect">
            <a:avLst/>
          </a:prstGeom>
          <a:ln w="0">
            <a:noFill/>
          </a:ln>
        </p:spPr>
      </p:pic>
      <p:sp>
        <p:nvSpPr>
          <p:cNvPr id="64" name="Google Shape;77;p14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1. Motivation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PlaceHolder 1"/>
          <p:cNvSpPr>
            <a:spLocks noGrp="1"/>
          </p:cNvSpPr>
          <p:nvPr>
            <p:ph type="sldNum" idx="5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1765EA7-D2D1-4857-B66B-2574429593F9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2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66" name="Google Shape;79;p14"/>
          <p:cNvSpPr/>
          <p:nvPr/>
        </p:nvSpPr>
        <p:spPr>
          <a:xfrm>
            <a:off x="4917240" y="471528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(Raffelt 2008)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67" name="Google Shape;80;p14"/>
          <p:cNvSpPr/>
          <p:nvPr/>
        </p:nvSpPr>
        <p:spPr>
          <a:xfrm>
            <a:off x="4567680" y="901440"/>
            <a:ext cx="360" cy="1258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68" name="Google Shape;81;p14"/>
          <p:cNvGrpSpPr/>
          <p:nvPr/>
        </p:nvGrpSpPr>
        <p:grpSpPr>
          <a:xfrm>
            <a:off x="137520" y="840600"/>
            <a:ext cx="4028400" cy="3722400"/>
            <a:chOff x="137520" y="840600"/>
            <a:chExt cx="4028400" cy="3722400"/>
          </a:xfrm>
        </p:grpSpPr>
        <p:sp>
          <p:nvSpPr>
            <p:cNvPr id="69" name="Google Shape;82;p14"/>
            <p:cNvSpPr/>
            <p:nvPr/>
          </p:nvSpPr>
          <p:spPr>
            <a:xfrm>
              <a:off x="560880" y="840600"/>
              <a:ext cx="3605040" cy="1422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The Peccei–Quinn axion is one of the most elegant explanations for why experiments find the CP-violating term in QCD vanishingly small.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70" name="Google Shape;83;p14"/>
            <p:cNvSpPr/>
            <p:nvPr/>
          </p:nvSpPr>
          <p:spPr>
            <a:xfrm>
              <a:off x="2818080" y="3814200"/>
              <a:ext cx="4885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525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Google Shape;84;p14"/>
            <p:cNvSpPr/>
            <p:nvPr/>
          </p:nvSpPr>
          <p:spPr>
            <a:xfrm>
              <a:off x="137520" y="3583080"/>
              <a:ext cx="2661840" cy="97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Axion vacuum realignment suppresses CP violation in the neutron electric dipole moment</a:t>
              </a:r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72" name="Google Shape;85;p14"/>
          <p:cNvGrpSpPr/>
          <p:nvPr/>
        </p:nvGrpSpPr>
        <p:grpSpPr>
          <a:xfrm>
            <a:off x="4917240" y="808560"/>
            <a:ext cx="4119840" cy="1944360"/>
            <a:chOff x="4917240" y="808560"/>
            <a:chExt cx="4119840" cy="1944360"/>
          </a:xfrm>
        </p:grpSpPr>
        <p:sp>
          <p:nvSpPr>
            <p:cNvPr id="73" name="Google Shape;86;p14"/>
            <p:cNvSpPr/>
            <p:nvPr/>
          </p:nvSpPr>
          <p:spPr>
            <a:xfrm>
              <a:off x="4917240" y="808560"/>
              <a:ext cx="3605040" cy="1455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Weakly interacting and produced in abundance by symmetry breaking, axion-like particles are also promising candidates for cold dark matter.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74" name="Google Shape;87;p14"/>
            <p:cNvSpPr/>
            <p:nvPr/>
          </p:nvSpPr>
          <p:spPr>
            <a:xfrm>
              <a:off x="5146560" y="2462040"/>
              <a:ext cx="122364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525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Google Shape;88;p14"/>
            <p:cNvSpPr/>
            <p:nvPr/>
          </p:nvSpPr>
          <p:spPr>
            <a:xfrm>
              <a:off x="6379200" y="2225520"/>
              <a:ext cx="2657880" cy="527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Symmetry breaking in the early universe creates cold axions suitable for galaxy formation</a:t>
              </a:r>
              <a:endParaRPr b="0" lang="en-US" sz="16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575;p32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X. Extra slides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0" name="PlaceHolder 1"/>
          <p:cNvSpPr>
            <a:spLocks noGrp="1"/>
          </p:cNvSpPr>
          <p:nvPr>
            <p:ph type="sldNum" idx="22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708CF4E-2425-4132-9271-147A71F460E9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91" name="Google Shape;577;p32"/>
          <p:cNvSpPr/>
          <p:nvPr/>
        </p:nvSpPr>
        <p:spPr>
          <a:xfrm>
            <a:off x="4917240" y="463896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(Calore et al. 2024; Raffelt &amp; Stodolsky 1988)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</p:txBody>
      </p:sp>
      <p:pic>
        <p:nvPicPr>
          <p:cNvPr id="492" name="Google Shape;578;p32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187200" y="1051560"/>
            <a:ext cx="3538440" cy="3976560"/>
          </a:xfrm>
          <a:prstGeom prst="rect">
            <a:avLst/>
          </a:prstGeom>
          <a:ln w="9525">
            <a:solidFill>
              <a:srgbClr val="595959"/>
            </a:solidFill>
            <a:round/>
          </a:ln>
        </p:spPr>
      </p:pic>
      <p:pic>
        <p:nvPicPr>
          <p:cNvPr id="493" name="Google Shape;579;p32" descr=""/>
          <p:cNvPicPr/>
          <p:nvPr/>
        </p:nvPicPr>
        <p:blipFill>
          <a:blip r:embed="rId2">
            <a:alphaModFix amt="50000"/>
          </a:blip>
          <a:srcRect l="0" t="0" r="0" b="53146"/>
          <a:stretch/>
        </p:blipFill>
        <p:spPr>
          <a:xfrm>
            <a:off x="4267080" y="1073520"/>
            <a:ext cx="4876920" cy="867600"/>
          </a:xfrm>
          <a:prstGeom prst="rect">
            <a:avLst/>
          </a:prstGeom>
          <a:ln w="0">
            <a:noFill/>
          </a:ln>
        </p:spPr>
      </p:pic>
      <p:sp>
        <p:nvSpPr>
          <p:cNvPr id="494" name="Google Shape;580;p32"/>
          <p:cNvSpPr/>
          <p:nvPr/>
        </p:nvSpPr>
        <p:spPr>
          <a:xfrm>
            <a:off x="6402240" y="3121200"/>
            <a:ext cx="2178360" cy="5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Plasma frequency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5" name="Google Shape;581;p32"/>
          <p:cNvSpPr/>
          <p:nvPr/>
        </p:nvSpPr>
        <p:spPr>
          <a:xfrm>
            <a:off x="6860520" y="2724120"/>
            <a:ext cx="360" cy="407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6" name="Google Shape;582;p32"/>
          <p:cNvSpPr/>
          <p:nvPr/>
        </p:nvSpPr>
        <p:spPr>
          <a:xfrm>
            <a:off x="4114800" y="34920"/>
            <a:ext cx="4139640" cy="5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Transverse magnetic field strength ~μG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7" name="Google Shape;583;p32"/>
          <p:cNvSpPr/>
          <p:nvPr/>
        </p:nvSpPr>
        <p:spPr>
          <a:xfrm>
            <a:off x="6231960" y="426960"/>
            <a:ext cx="360" cy="587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8" name="Google Shape;584;p32"/>
          <p:cNvSpPr/>
          <p:nvPr/>
        </p:nvSpPr>
        <p:spPr>
          <a:xfrm>
            <a:off x="5450040" y="3720960"/>
            <a:ext cx="2178360" cy="5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Photon frequency (440 keV)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99" name="Google Shape;585;p32" descr=""/>
          <p:cNvPicPr/>
          <p:nvPr/>
        </p:nvPicPr>
        <p:blipFill>
          <a:blip r:embed="rId3">
            <a:alphaModFix amt="50000"/>
          </a:blip>
          <a:srcRect l="0" t="46384" r="0" b="0"/>
          <a:stretch/>
        </p:blipFill>
        <p:spPr>
          <a:xfrm>
            <a:off x="4498560" y="2170080"/>
            <a:ext cx="4261680" cy="867600"/>
          </a:xfrm>
          <a:prstGeom prst="rect">
            <a:avLst/>
          </a:prstGeom>
          <a:ln w="0">
            <a:noFill/>
          </a:ln>
        </p:spPr>
      </p:pic>
      <p:sp>
        <p:nvSpPr>
          <p:cNvPr id="500" name="Google Shape;586;p32"/>
          <p:cNvSpPr/>
          <p:nvPr/>
        </p:nvSpPr>
        <p:spPr>
          <a:xfrm>
            <a:off x="6479640" y="3029040"/>
            <a:ext cx="360" cy="740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Google Shape;587;p32"/>
          <p:cNvSpPr/>
          <p:nvPr/>
        </p:nvSpPr>
        <p:spPr>
          <a:xfrm>
            <a:off x="2514600" y="425520"/>
            <a:ext cx="3458880" cy="5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Conversion probability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2" name="Google Shape;588;p32"/>
          <p:cNvSpPr/>
          <p:nvPr/>
        </p:nvSpPr>
        <p:spPr>
          <a:xfrm>
            <a:off x="4403160" y="808200"/>
            <a:ext cx="360" cy="482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3" name="Google Shape;589;p32"/>
          <p:cNvSpPr/>
          <p:nvPr/>
        </p:nvSpPr>
        <p:spPr>
          <a:xfrm>
            <a:off x="4879440" y="2876400"/>
            <a:ext cx="360" cy="274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4" name="Google Shape;590;p32"/>
          <p:cNvSpPr/>
          <p:nvPr/>
        </p:nvSpPr>
        <p:spPr>
          <a:xfrm>
            <a:off x="3773520" y="3035160"/>
            <a:ext cx="2178360" cy="5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Level crossing oscillation frequency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5" name="Google Shape;591;p32"/>
          <p:cNvSpPr/>
          <p:nvPr/>
        </p:nvSpPr>
        <p:spPr>
          <a:xfrm>
            <a:off x="7146360" y="846000"/>
            <a:ext cx="360" cy="244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6" name="Google Shape;592;p32"/>
          <p:cNvSpPr/>
          <p:nvPr/>
        </p:nvSpPr>
        <p:spPr>
          <a:xfrm>
            <a:off x="5069520" y="425160"/>
            <a:ext cx="4139640" cy="5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Path length ~kpc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Google Shape;597;p33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152280" y="1698480"/>
            <a:ext cx="8838720" cy="893160"/>
          </a:xfrm>
          <a:prstGeom prst="rect">
            <a:avLst/>
          </a:prstGeom>
          <a:ln w="0">
            <a:noFill/>
          </a:ln>
        </p:spPr>
      </p:pic>
      <p:sp>
        <p:nvSpPr>
          <p:cNvPr id="508" name="Google Shape;598;p33"/>
          <p:cNvSpPr/>
          <p:nvPr/>
        </p:nvSpPr>
        <p:spPr>
          <a:xfrm rot="10800000">
            <a:off x="3920760" y="123444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9" name="Google Shape;599;p33"/>
          <p:cNvSpPr/>
          <p:nvPr/>
        </p:nvSpPr>
        <p:spPr>
          <a:xfrm>
            <a:off x="3030120" y="550080"/>
            <a:ext cx="17672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Sum over </a:t>
            </a:r>
            <a:br>
              <a:rPr sz="1800"/>
            </a:b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every nucleon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0" name="Google Shape;600;p33"/>
          <p:cNvSpPr/>
          <p:nvPr/>
        </p:nvSpPr>
        <p:spPr>
          <a:xfrm>
            <a:off x="2863080" y="2988360"/>
            <a:ext cx="225360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Isoscalar nucleon magnetic moment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∝ 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protons + neutrons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~0.88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1" name="Google Shape;601;p33"/>
          <p:cNvSpPr/>
          <p:nvPr/>
        </p:nvSpPr>
        <p:spPr>
          <a:xfrm rot="10800000">
            <a:off x="4530600" y="260604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2" name="Google Shape;602;p33"/>
          <p:cNvSpPr/>
          <p:nvPr/>
        </p:nvSpPr>
        <p:spPr>
          <a:xfrm>
            <a:off x="5073120" y="2988360"/>
            <a:ext cx="225360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Isovector nucleon magnetic moment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∝ 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protons – neutrons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~4.71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3" name="Google Shape;603;p33"/>
          <p:cNvSpPr/>
          <p:nvPr/>
        </p:nvSpPr>
        <p:spPr>
          <a:xfrm rot="10800000">
            <a:off x="5597280" y="260604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4" name="Google Shape;604;p33"/>
          <p:cNvSpPr/>
          <p:nvPr/>
        </p:nvSpPr>
        <p:spPr>
          <a:xfrm rot="10800000">
            <a:off x="263160" y="146304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5" name="Google Shape;605;p33"/>
          <p:cNvSpPr/>
          <p:nvPr/>
        </p:nvSpPr>
        <p:spPr>
          <a:xfrm>
            <a:off x="-125640" y="1083600"/>
            <a:ext cx="2162880" cy="68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Axion channel rate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6" name="Google Shape;606;p33"/>
          <p:cNvSpPr/>
          <p:nvPr/>
        </p:nvSpPr>
        <p:spPr>
          <a:xfrm rot="10800000">
            <a:off x="8745120" y="146484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Google Shape;607;p33"/>
          <p:cNvSpPr/>
          <p:nvPr/>
        </p:nvSpPr>
        <p:spPr>
          <a:xfrm>
            <a:off x="5465160" y="1074960"/>
            <a:ext cx="3667680" cy="107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Total photon channel rate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8" name="Google Shape;608;p33"/>
          <p:cNvSpPr/>
          <p:nvPr/>
        </p:nvSpPr>
        <p:spPr>
          <a:xfrm>
            <a:off x="564480" y="3033000"/>
            <a:ext cx="2253600" cy="130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Fraction of all </a:t>
            </a:r>
            <a:br>
              <a:rPr sz="1800"/>
            </a:b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photon channel decays that are via M1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9" name="Google Shape;609;p33"/>
          <p:cNvSpPr/>
          <p:nvPr/>
        </p:nvSpPr>
        <p:spPr>
          <a:xfrm rot="10800000">
            <a:off x="1749240" y="265068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0" name="Google Shape;610;p33"/>
          <p:cNvSpPr/>
          <p:nvPr/>
        </p:nvSpPr>
        <p:spPr>
          <a:xfrm>
            <a:off x="1394280" y="2639520"/>
            <a:ext cx="681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1" name="Google Shape;611;p33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X. Extra slides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22" name="PlaceHolder 1"/>
          <p:cNvSpPr>
            <a:spLocks noGrp="1"/>
          </p:cNvSpPr>
          <p:nvPr>
            <p:ph type="sldNum" idx="23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CDA0736-5A16-404B-BC86-348CCB58915D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21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523" name="Google Shape;613;p33"/>
          <p:cNvSpPr/>
          <p:nvPr/>
        </p:nvSpPr>
        <p:spPr>
          <a:xfrm>
            <a:off x="4917240" y="463896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(Haxton &amp; Lee 1991)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618;p34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X. Extra slides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525" name="Google Shape;619;p34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1079640" y="730800"/>
            <a:ext cx="6984720" cy="3834000"/>
          </a:xfrm>
          <a:prstGeom prst="rect">
            <a:avLst/>
          </a:prstGeom>
          <a:ln w="9525">
            <a:solidFill>
              <a:srgbClr val="595959"/>
            </a:solidFill>
            <a:round/>
          </a:ln>
        </p:spPr>
      </p:pic>
      <p:sp>
        <p:nvSpPr>
          <p:cNvPr id="526" name="PlaceHolder 1"/>
          <p:cNvSpPr>
            <a:spLocks noGrp="1"/>
          </p:cNvSpPr>
          <p:nvPr>
            <p:ph type="sldNum" idx="24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47F4DD1-C550-419F-8C21-01819915974F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22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93;p15"/>
          <p:cNvSpPr/>
          <p:nvPr/>
        </p:nvSpPr>
        <p:spPr>
          <a:xfrm>
            <a:off x="4917240" y="471528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(Raffelt 2008)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77" name="Google Shape;94;p15"/>
          <p:cNvSpPr/>
          <p:nvPr/>
        </p:nvSpPr>
        <p:spPr>
          <a:xfrm>
            <a:off x="127080" y="166320"/>
            <a:ext cx="27788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2. Photon interaction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8" name="PlaceHolder 1"/>
          <p:cNvSpPr>
            <a:spLocks noGrp="1"/>
          </p:cNvSpPr>
          <p:nvPr>
            <p:ph type="sldNum" idx="6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94748EA-7A7A-437F-B4A2-006756359578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3</a:t>
            </a:fld>
            <a:endParaRPr b="0" lang="en-US" sz="1000" spc="-1" strike="noStrike">
              <a:latin typeface="Times New Roman"/>
            </a:endParaRPr>
          </a:p>
        </p:txBody>
      </p:sp>
      <p:pic>
        <p:nvPicPr>
          <p:cNvPr id="79" name="Google Shape;96;p15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2777040" y="1027080"/>
            <a:ext cx="3617280" cy="416520"/>
          </a:xfrm>
          <a:prstGeom prst="rect">
            <a:avLst/>
          </a:prstGeom>
          <a:ln w="0">
            <a:noFill/>
          </a:ln>
        </p:spPr>
      </p:pic>
      <p:sp>
        <p:nvSpPr>
          <p:cNvPr id="80" name="Google Shape;97;p15"/>
          <p:cNvSpPr/>
          <p:nvPr/>
        </p:nvSpPr>
        <p:spPr>
          <a:xfrm>
            <a:off x="5639760" y="417600"/>
            <a:ext cx="1937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Axion field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Google Shape;98;p15"/>
          <p:cNvSpPr/>
          <p:nvPr/>
        </p:nvSpPr>
        <p:spPr>
          <a:xfrm rot="10800000">
            <a:off x="4567320" y="773640"/>
            <a:ext cx="360" cy="25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Google Shape;99;p15"/>
          <p:cNvSpPr/>
          <p:nvPr/>
        </p:nvSpPr>
        <p:spPr>
          <a:xfrm>
            <a:off x="1938960" y="388800"/>
            <a:ext cx="34732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Axion-photon coupling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Google Shape;100;p15"/>
          <p:cNvSpPr/>
          <p:nvPr/>
        </p:nvSpPr>
        <p:spPr>
          <a:xfrm rot="10800000">
            <a:off x="6303600" y="801000"/>
            <a:ext cx="360" cy="25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Google Shape;101;p15"/>
          <p:cNvSpPr/>
          <p:nvPr/>
        </p:nvSpPr>
        <p:spPr>
          <a:xfrm>
            <a:off x="1465560" y="1634760"/>
            <a:ext cx="60904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85" name="Google Shape;102;p15"/>
          <p:cNvGrpSpPr/>
          <p:nvPr/>
        </p:nvGrpSpPr>
        <p:grpSpPr>
          <a:xfrm>
            <a:off x="6543360" y="1783080"/>
            <a:ext cx="2373120" cy="2985120"/>
            <a:chOff x="6543360" y="1783080"/>
            <a:chExt cx="2373120" cy="2985120"/>
          </a:xfrm>
        </p:grpSpPr>
        <p:sp>
          <p:nvSpPr>
            <p:cNvPr id="86" name="Google Shape;103;p15"/>
            <p:cNvSpPr/>
            <p:nvPr/>
          </p:nvSpPr>
          <p:spPr>
            <a:xfrm>
              <a:off x="6543360" y="4342320"/>
              <a:ext cx="237312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Haloscopes</a:t>
              </a:r>
              <a:endParaRPr b="0" lang="en-US" sz="1600" spc="-1" strike="noStrike">
                <a:latin typeface="Arial"/>
              </a:endParaRPr>
            </a:p>
          </p:txBody>
        </p:sp>
        <p:pic>
          <p:nvPicPr>
            <p:cNvPr id="87" name="Google Shape;104;p15" descr=""/>
            <p:cNvPicPr/>
            <p:nvPr/>
          </p:nvPicPr>
          <p:blipFill>
            <a:blip r:embed="rId2">
              <a:alphaModFix amt="50000"/>
            </a:blip>
            <a:srcRect l="25305" t="0" r="19593" b="0"/>
            <a:stretch/>
          </p:blipFill>
          <p:spPr>
            <a:xfrm>
              <a:off x="6678000" y="1783080"/>
              <a:ext cx="2141640" cy="259308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88" name="Google Shape;105;p15"/>
          <p:cNvGrpSpPr/>
          <p:nvPr/>
        </p:nvGrpSpPr>
        <p:grpSpPr>
          <a:xfrm>
            <a:off x="1689840" y="1816560"/>
            <a:ext cx="4833720" cy="2863080"/>
            <a:chOff x="1689840" y="1816560"/>
            <a:chExt cx="4833720" cy="2863080"/>
          </a:xfrm>
        </p:grpSpPr>
        <p:sp>
          <p:nvSpPr>
            <p:cNvPr id="89" name="Google Shape;106;p15"/>
            <p:cNvSpPr/>
            <p:nvPr/>
          </p:nvSpPr>
          <p:spPr>
            <a:xfrm>
              <a:off x="2596320" y="4325760"/>
              <a:ext cx="3291120" cy="353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Magnetic conversion</a:t>
              </a:r>
              <a:endParaRPr b="0" lang="en-US" sz="1800" spc="-1" strike="noStrike">
                <a:latin typeface="Arial"/>
              </a:endParaRPr>
            </a:p>
          </p:txBody>
        </p:sp>
        <p:grpSp>
          <p:nvGrpSpPr>
            <p:cNvPr id="90" name="Google Shape;107;p15"/>
            <p:cNvGrpSpPr/>
            <p:nvPr/>
          </p:nvGrpSpPr>
          <p:grpSpPr>
            <a:xfrm>
              <a:off x="1689840" y="1816560"/>
              <a:ext cx="4833720" cy="2574720"/>
              <a:chOff x="1689840" y="1816560"/>
              <a:chExt cx="4833720" cy="2574720"/>
            </a:xfrm>
          </p:grpSpPr>
          <p:grpSp>
            <p:nvGrpSpPr>
              <p:cNvPr id="91" name="Google Shape;108;p15"/>
              <p:cNvGrpSpPr/>
              <p:nvPr/>
            </p:nvGrpSpPr>
            <p:grpSpPr>
              <a:xfrm>
                <a:off x="2270880" y="1816560"/>
                <a:ext cx="4150440" cy="2574720"/>
                <a:chOff x="2270880" y="1816560"/>
                <a:chExt cx="4150440" cy="2574720"/>
              </a:xfrm>
            </p:grpSpPr>
            <p:grpSp>
              <p:nvGrpSpPr>
                <p:cNvPr id="92" name="Google Shape;109;p15"/>
                <p:cNvGrpSpPr/>
                <p:nvPr/>
              </p:nvGrpSpPr>
              <p:grpSpPr>
                <a:xfrm>
                  <a:off x="2270880" y="1895040"/>
                  <a:ext cx="3638520" cy="2496240"/>
                  <a:chOff x="2270880" y="1895040"/>
                  <a:chExt cx="3638520" cy="2496240"/>
                </a:xfrm>
              </p:grpSpPr>
              <p:grpSp>
                <p:nvGrpSpPr>
                  <p:cNvPr id="93" name="Google Shape;110;p15"/>
                  <p:cNvGrpSpPr/>
                  <p:nvPr/>
                </p:nvGrpSpPr>
                <p:grpSpPr>
                  <a:xfrm>
                    <a:off x="3737160" y="1895040"/>
                    <a:ext cx="337680" cy="337320"/>
                    <a:chOff x="3737160" y="1895040"/>
                    <a:chExt cx="337680" cy="337320"/>
                  </a:xfrm>
                </p:grpSpPr>
                <p:sp>
                  <p:nvSpPr>
                    <p:cNvPr id="94" name="Google Shape;111;p15"/>
                    <p:cNvSpPr/>
                    <p:nvPr/>
                  </p:nvSpPr>
                  <p:spPr>
                    <a:xfrm>
                      <a:off x="3737520" y="1895040"/>
                      <a:ext cx="337320" cy="337320"/>
                    </a:xfrm>
                    <a:custGeom>
                      <a:avLst/>
                      <a:gdLst/>
                      <a:ahLst/>
                      <a:rect l="l" t="t" r="r" b="b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21600" y="21600"/>
                          </a:lnTo>
                        </a:path>
                      </a:pathLst>
                    </a:custGeom>
                    <a:noFill/>
                    <a:ln w="28575">
                      <a:solidFill>
                        <a:srgbClr val="6d9eeb"/>
                      </a:solidFill>
                      <a:round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  <p:sp>
                  <p:nvSpPr>
                    <p:cNvPr id="95" name="Google Shape;112;p15"/>
                    <p:cNvSpPr/>
                    <p:nvPr/>
                  </p:nvSpPr>
                  <p:spPr>
                    <a:xfrm flipH="1">
                      <a:off x="3736800" y="1895040"/>
                      <a:ext cx="337320" cy="337320"/>
                    </a:xfrm>
                    <a:custGeom>
                      <a:avLst/>
                      <a:gdLst/>
                      <a:ahLst/>
                      <a:rect l="l" t="t" r="r" b="b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21600" y="21600"/>
                          </a:lnTo>
                        </a:path>
                      </a:pathLst>
                    </a:custGeom>
                    <a:noFill/>
                    <a:ln w="28575">
                      <a:solidFill>
                        <a:srgbClr val="6d9eeb"/>
                      </a:solidFill>
                      <a:round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</p:grpSp>
              <p:sp>
                <p:nvSpPr>
                  <p:cNvPr id="96" name="Google Shape;113;p15"/>
                  <p:cNvSpPr/>
                  <p:nvPr/>
                </p:nvSpPr>
                <p:spPr>
                  <a:xfrm flipH="1">
                    <a:off x="2818440" y="3480840"/>
                    <a:ext cx="1114920" cy="545400"/>
                  </a:xfrm>
                  <a:custGeom>
                    <a:avLst/>
                    <a:gdLst/>
                    <a:ahLst/>
                    <a:rect l="l" t="t" r="r" b="b"/>
                    <a:pathLst>
                      <a:path w="21600" h="21600">
                        <a:moveTo>
                          <a:pt x="0" y="0"/>
                        </a:moveTo>
                        <a:lnTo>
                          <a:pt x="21600" y="21600"/>
                        </a:lnTo>
                      </a:path>
                    </a:pathLst>
                  </a:custGeom>
                  <a:noFill/>
                  <a:ln w="28575">
                    <a:solidFill>
                      <a:srgbClr val="674ea7"/>
                    </a:solidFill>
                    <a:prstDash val="dash"/>
                    <a:round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97" name="Google Shape;114;p15"/>
                  <p:cNvSpPr/>
                  <p:nvPr/>
                </p:nvSpPr>
                <p:spPr>
                  <a:xfrm>
                    <a:off x="2270880" y="3751920"/>
                    <a:ext cx="780480" cy="63936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tIns="91440" bIns="91440" anchor="t">
                    <a:spAutoFit/>
                  </a:bodyPr>
                  <a:p>
                    <a:pPr algn="ctr">
                      <a:lnSpc>
                        <a:spcPct val="100000"/>
                      </a:lnSpc>
                      <a:buNone/>
                      <a:tabLst>
                        <a:tab algn="l" pos="0"/>
                      </a:tabLst>
                    </a:pPr>
                    <a:r>
                      <a:rPr b="0" i="1" lang="en" sz="3000" spc="-1" strike="noStrike">
                        <a:solidFill>
                          <a:srgbClr val="351c75"/>
                        </a:solidFill>
                        <a:latin typeface="EB Garamond"/>
                        <a:ea typeface="EB Garamond"/>
                      </a:rPr>
                      <a:t>a</a:t>
                    </a:r>
                    <a:endParaRPr b="0" lang="en-US" sz="3000" spc="-1" strike="noStrike">
                      <a:latin typeface="Arial"/>
                    </a:endParaRPr>
                  </a:p>
                </p:txBody>
              </p:sp>
              <p:sp>
                <p:nvSpPr>
                  <p:cNvPr id="98" name="Google Shape;115;p15"/>
                  <p:cNvSpPr/>
                  <p:nvPr/>
                </p:nvSpPr>
                <p:spPr>
                  <a:xfrm>
                    <a:off x="3118320" y="2356920"/>
                    <a:ext cx="780480" cy="63936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tIns="91440" bIns="91440" anchor="t">
                    <a:spAutoFit/>
                  </a:bodyPr>
                  <a:p>
                    <a:pPr algn="ctr">
                      <a:lnSpc>
                        <a:spcPct val="100000"/>
                      </a:lnSpc>
                      <a:buNone/>
                      <a:tabLst>
                        <a:tab algn="l" pos="0"/>
                      </a:tabLst>
                    </a:pPr>
                    <a:r>
                      <a:rPr b="0" i="1" lang="en" sz="3000" spc="-1" strike="noStrike">
                        <a:solidFill>
                          <a:srgbClr val="1155cc"/>
                        </a:solidFill>
                        <a:latin typeface="EB Garamond"/>
                        <a:ea typeface="EB Garamond"/>
                      </a:rPr>
                      <a:t>γ</a:t>
                    </a:r>
                    <a:endParaRPr b="0" lang="en-US" sz="3000" spc="-1" strike="noStrike">
                      <a:latin typeface="Arial"/>
                    </a:endParaRPr>
                  </a:p>
                </p:txBody>
              </p:sp>
              <p:sp>
                <p:nvSpPr>
                  <p:cNvPr id="99" name="Google Shape;116;p15"/>
                  <p:cNvSpPr/>
                  <p:nvPr/>
                </p:nvSpPr>
                <p:spPr>
                  <a:xfrm flipH="1" rot="16117800">
                    <a:off x="3156840" y="2577240"/>
                    <a:ext cx="1381320" cy="383040"/>
                  </a:xfrm>
                  <a:custGeom>
                    <a:avLst/>
                    <a:gdLst/>
                    <a:ahLst/>
                    <a:rect l="l" t="t" r="r" b="b"/>
                    <a:pathLst>
                      <a:path w="199814" h="21306">
                        <a:moveTo>
                          <a:pt x="0" y="14534"/>
                        </a:moveTo>
                        <a:cubicBezTo>
                          <a:pt x="0" y="8839"/>
                          <a:pt x="7755" y="278"/>
                          <a:pt x="12700" y="3104"/>
                        </a:cubicBezTo>
                        <a:cubicBezTo>
                          <a:pt x="18997" y="6703"/>
                          <a:pt x="18669" y="21651"/>
                          <a:pt x="25824" y="20460"/>
                        </a:cubicBezTo>
                        <a:cubicBezTo>
                          <a:pt x="31678" y="19485"/>
                          <a:pt x="30730" y="9546"/>
                          <a:pt x="34290" y="4797"/>
                        </a:cubicBezTo>
                        <a:cubicBezTo>
                          <a:pt x="35918" y="2625"/>
                          <a:pt x="39700" y="2869"/>
                          <a:pt x="42334" y="3527"/>
                        </a:cubicBezTo>
                        <a:cubicBezTo>
                          <a:pt x="49563" y="5333"/>
                          <a:pt x="48429" y="21307"/>
                          <a:pt x="55880" y="21307"/>
                        </a:cubicBezTo>
                        <a:cubicBezTo>
                          <a:pt x="62967" y="21307"/>
                          <a:pt x="63146" y="8961"/>
                          <a:pt x="68157" y="3950"/>
                        </a:cubicBezTo>
                        <a:cubicBezTo>
                          <a:pt x="71913" y="194"/>
                          <a:pt x="80211" y="4357"/>
                          <a:pt x="83397" y="8607"/>
                        </a:cubicBezTo>
                        <a:cubicBezTo>
                          <a:pt x="85839" y="11864"/>
                          <a:pt x="86221" y="17780"/>
                          <a:pt x="90170" y="18767"/>
                        </a:cubicBezTo>
                        <a:cubicBezTo>
                          <a:pt x="98992" y="20971"/>
                          <a:pt x="101573" y="2346"/>
                          <a:pt x="110490" y="564"/>
                        </a:cubicBezTo>
                        <a:cubicBezTo>
                          <a:pt x="114083" y="-154"/>
                          <a:pt x="118483" y="936"/>
                          <a:pt x="121074" y="3527"/>
                        </a:cubicBezTo>
                        <a:cubicBezTo>
                          <a:pt x="124706" y="7159"/>
                          <a:pt x="125250" y="15804"/>
                          <a:pt x="130387" y="15804"/>
                        </a:cubicBezTo>
                        <a:cubicBezTo>
                          <a:pt x="134905" y="15804"/>
                          <a:pt x="136031" y="8748"/>
                          <a:pt x="138854" y="5220"/>
                        </a:cubicBezTo>
                        <a:cubicBezTo>
                          <a:pt x="141361" y="2086"/>
                          <a:pt x="146734" y="2537"/>
                          <a:pt x="150707" y="3104"/>
                        </a:cubicBezTo>
                        <a:cubicBezTo>
                          <a:pt x="155053" y="3724"/>
                          <a:pt x="157888" y="8579"/>
                          <a:pt x="160020" y="12417"/>
                        </a:cubicBezTo>
                        <a:cubicBezTo>
                          <a:pt x="160952" y="14095"/>
                          <a:pt x="161545" y="17539"/>
                          <a:pt x="163407" y="17074"/>
                        </a:cubicBezTo>
                        <a:cubicBezTo>
                          <a:pt x="170001" y="15427"/>
                          <a:pt x="171517" y="5913"/>
                          <a:pt x="176954" y="1834"/>
                        </a:cubicBezTo>
                        <a:cubicBezTo>
                          <a:pt x="179796" y="-298"/>
                          <a:pt x="184053" y="-132"/>
                          <a:pt x="187537" y="564"/>
                        </a:cubicBezTo>
                        <a:cubicBezTo>
                          <a:pt x="193721" y="1800"/>
                          <a:pt x="193508" y="14957"/>
                          <a:pt x="199814" y="14957"/>
                        </a:cubicBezTo>
                      </a:path>
                    </a:pathLst>
                  </a:custGeom>
                  <a:noFill/>
                  <a:ln w="28575">
                    <a:solidFill>
                      <a:srgbClr val="3c78d8"/>
                    </a:solidFill>
                    <a:round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0" name="Google Shape;117;p15"/>
                  <p:cNvSpPr/>
                  <p:nvPr/>
                </p:nvSpPr>
                <p:spPr>
                  <a:xfrm flipH="1" rot="21490800">
                    <a:off x="3934800" y="3145320"/>
                    <a:ext cx="1413360" cy="438480"/>
                  </a:xfrm>
                  <a:custGeom>
                    <a:avLst/>
                    <a:gdLst/>
                    <a:ahLst/>
                    <a:rect l="l" t="t" r="r" b="b"/>
                    <a:pathLst>
                      <a:path w="199814" h="21306">
                        <a:moveTo>
                          <a:pt x="0" y="14534"/>
                        </a:moveTo>
                        <a:cubicBezTo>
                          <a:pt x="0" y="8839"/>
                          <a:pt x="7755" y="278"/>
                          <a:pt x="12700" y="3104"/>
                        </a:cubicBezTo>
                        <a:cubicBezTo>
                          <a:pt x="18997" y="6703"/>
                          <a:pt x="18669" y="21651"/>
                          <a:pt x="25824" y="20460"/>
                        </a:cubicBezTo>
                        <a:cubicBezTo>
                          <a:pt x="31678" y="19485"/>
                          <a:pt x="30730" y="9546"/>
                          <a:pt x="34290" y="4797"/>
                        </a:cubicBezTo>
                        <a:cubicBezTo>
                          <a:pt x="35918" y="2625"/>
                          <a:pt x="39700" y="2869"/>
                          <a:pt x="42334" y="3527"/>
                        </a:cubicBezTo>
                        <a:cubicBezTo>
                          <a:pt x="49563" y="5333"/>
                          <a:pt x="48429" y="21307"/>
                          <a:pt x="55880" y="21307"/>
                        </a:cubicBezTo>
                        <a:cubicBezTo>
                          <a:pt x="62967" y="21307"/>
                          <a:pt x="63146" y="8961"/>
                          <a:pt x="68157" y="3950"/>
                        </a:cubicBezTo>
                        <a:cubicBezTo>
                          <a:pt x="71913" y="194"/>
                          <a:pt x="80211" y="4357"/>
                          <a:pt x="83397" y="8607"/>
                        </a:cubicBezTo>
                        <a:cubicBezTo>
                          <a:pt x="85839" y="11864"/>
                          <a:pt x="86221" y="17780"/>
                          <a:pt x="90170" y="18767"/>
                        </a:cubicBezTo>
                        <a:cubicBezTo>
                          <a:pt x="98992" y="20971"/>
                          <a:pt x="101573" y="2346"/>
                          <a:pt x="110490" y="564"/>
                        </a:cubicBezTo>
                        <a:cubicBezTo>
                          <a:pt x="114083" y="-154"/>
                          <a:pt x="118483" y="936"/>
                          <a:pt x="121074" y="3527"/>
                        </a:cubicBezTo>
                        <a:cubicBezTo>
                          <a:pt x="124706" y="7159"/>
                          <a:pt x="125250" y="15804"/>
                          <a:pt x="130387" y="15804"/>
                        </a:cubicBezTo>
                        <a:cubicBezTo>
                          <a:pt x="134905" y="15804"/>
                          <a:pt x="136031" y="8748"/>
                          <a:pt x="138854" y="5220"/>
                        </a:cubicBezTo>
                        <a:cubicBezTo>
                          <a:pt x="141361" y="2086"/>
                          <a:pt x="146734" y="2537"/>
                          <a:pt x="150707" y="3104"/>
                        </a:cubicBezTo>
                        <a:cubicBezTo>
                          <a:pt x="155053" y="3724"/>
                          <a:pt x="157888" y="8579"/>
                          <a:pt x="160020" y="12417"/>
                        </a:cubicBezTo>
                        <a:cubicBezTo>
                          <a:pt x="160952" y="14095"/>
                          <a:pt x="161545" y="17539"/>
                          <a:pt x="163407" y="17074"/>
                        </a:cubicBezTo>
                        <a:cubicBezTo>
                          <a:pt x="170001" y="15427"/>
                          <a:pt x="171517" y="5913"/>
                          <a:pt x="176954" y="1834"/>
                        </a:cubicBezTo>
                        <a:cubicBezTo>
                          <a:pt x="179796" y="-298"/>
                          <a:pt x="184053" y="-132"/>
                          <a:pt x="187537" y="564"/>
                        </a:cubicBezTo>
                        <a:cubicBezTo>
                          <a:pt x="193721" y="1800"/>
                          <a:pt x="193508" y="14957"/>
                          <a:pt x="199814" y="14957"/>
                        </a:cubicBezTo>
                      </a:path>
                    </a:pathLst>
                  </a:custGeom>
                  <a:noFill/>
                  <a:ln w="28575">
                    <a:solidFill>
                      <a:srgbClr val="f1c232"/>
                    </a:solidFill>
                    <a:round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1" name="Google Shape;118;p15"/>
                  <p:cNvSpPr/>
                  <p:nvPr/>
                </p:nvSpPr>
                <p:spPr>
                  <a:xfrm>
                    <a:off x="5128920" y="3063600"/>
                    <a:ext cx="780480" cy="63936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tIns="91440" bIns="91440" anchor="t">
                    <a:spAutoFit/>
                  </a:bodyPr>
                  <a:p>
                    <a:pPr algn="ctr">
                      <a:lnSpc>
                        <a:spcPct val="100000"/>
                      </a:lnSpc>
                      <a:buNone/>
                      <a:tabLst>
                        <a:tab algn="l" pos="0"/>
                      </a:tabLst>
                    </a:pPr>
                    <a:r>
                      <a:rPr b="0" i="1" lang="en" sz="3000" spc="-1" strike="noStrike">
                        <a:solidFill>
                          <a:srgbClr val="bf9000"/>
                        </a:solidFill>
                        <a:latin typeface="EB Garamond"/>
                        <a:ea typeface="EB Garamond"/>
                      </a:rPr>
                      <a:t>γ</a:t>
                    </a:r>
                    <a:endParaRPr b="0" lang="en-US" sz="3000" spc="-1" strike="noStrike">
                      <a:latin typeface="Arial"/>
                    </a:endParaRPr>
                  </a:p>
                </p:txBody>
              </p:sp>
            </p:grpSp>
            <p:sp>
              <p:nvSpPr>
                <p:cNvPr id="102" name="Google Shape;119;p15"/>
                <p:cNvSpPr/>
                <p:nvPr/>
              </p:nvSpPr>
              <p:spPr>
                <a:xfrm>
                  <a:off x="4483440" y="1816560"/>
                  <a:ext cx="1937880" cy="35388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tIns="182880" bIns="182880" anchor="t">
                  <a:noAutofit/>
                </a:bodyPr>
                <a:p>
                  <a:pPr>
                    <a:lnSpc>
                      <a:spcPct val="100000"/>
                    </a:lnSpc>
                    <a:buNone/>
                    <a:tabLst>
                      <a:tab algn="l" pos="0"/>
                    </a:tabLst>
                  </a:pPr>
                  <a:r>
                    <a:rPr b="0" lang="en" sz="1600" spc="-1" strike="noStrike">
                      <a:solidFill>
                        <a:srgbClr val="595959"/>
                      </a:solidFill>
                      <a:latin typeface="EB Garamond"/>
                      <a:ea typeface="EB Garamond"/>
                    </a:rPr>
                    <a:t>External </a:t>
                  </a:r>
                  <a:r>
                    <a:rPr b="1" lang="en" sz="1600" spc="-1" strike="noStrike">
                      <a:solidFill>
                        <a:srgbClr val="595959"/>
                      </a:solidFill>
                      <a:latin typeface="EB Garamond"/>
                      <a:ea typeface="EB Garamond"/>
                    </a:rPr>
                    <a:t>B</a:t>
                  </a:r>
                  <a:r>
                    <a:rPr b="0" lang="en" sz="1600" spc="-1" strike="noStrike">
                      <a:solidFill>
                        <a:srgbClr val="595959"/>
                      </a:solidFill>
                      <a:latin typeface="EB Garamond"/>
                      <a:ea typeface="EB Garamond"/>
                    </a:rPr>
                    <a:t> field</a:t>
                  </a:r>
                  <a:endParaRPr b="0" lang="en-US" sz="1600" spc="-1" strike="noStrike">
                    <a:latin typeface="Arial"/>
                  </a:endParaRPr>
                </a:p>
              </p:txBody>
            </p:sp>
            <p:sp>
              <p:nvSpPr>
                <p:cNvPr id="103" name="Google Shape;120;p15"/>
                <p:cNvSpPr/>
                <p:nvPr/>
              </p:nvSpPr>
              <p:spPr>
                <a:xfrm rot="10800000">
                  <a:off x="4205520" y="2042280"/>
                  <a:ext cx="318960" cy="36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9525">
                  <a:solidFill>
                    <a:srgbClr val="595959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sp>
            <p:nvSpPr>
              <p:cNvPr id="104" name="Google Shape;121;p15"/>
              <p:cNvSpPr/>
              <p:nvPr/>
            </p:nvSpPr>
            <p:spPr>
              <a:xfrm>
                <a:off x="4585680" y="2502360"/>
                <a:ext cx="1937880" cy="3538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182880" bIns="182880" anchor="t">
                <a:noAutofit/>
              </a:bodyPr>
              <a:p>
                <a:pPr algn="ctr"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" sz="1600" spc="-1" strike="noStrike">
                    <a:solidFill>
                      <a:srgbClr val="595959"/>
                    </a:solidFill>
                    <a:latin typeface="EB Garamond"/>
                    <a:ea typeface="EB Garamond"/>
                  </a:rPr>
                  <a:t>Microwave signal</a:t>
                </a:r>
                <a:endParaRPr b="0" lang="en-US" sz="1600" spc="-1" strike="noStrike">
                  <a:latin typeface="Arial"/>
                </a:endParaRPr>
              </a:p>
            </p:txBody>
          </p:sp>
          <p:sp>
            <p:nvSpPr>
              <p:cNvPr id="105" name="Google Shape;122;p15"/>
              <p:cNvSpPr/>
              <p:nvPr/>
            </p:nvSpPr>
            <p:spPr>
              <a:xfrm rot="10800000">
                <a:off x="5564520" y="2893680"/>
                <a:ext cx="360" cy="35424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9525">
                <a:solidFill>
                  <a:srgbClr val="59595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6" name="Google Shape;123;p15"/>
              <p:cNvSpPr/>
              <p:nvPr/>
            </p:nvSpPr>
            <p:spPr>
              <a:xfrm>
                <a:off x="1689840" y="3188160"/>
                <a:ext cx="1937880" cy="3538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182880" bIns="182880" anchor="t">
                <a:noAutofit/>
              </a:bodyPr>
              <a:p>
                <a:pPr algn="ctr"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" sz="1600" spc="-1" strike="noStrike">
                    <a:solidFill>
                      <a:srgbClr val="595959"/>
                    </a:solidFill>
                    <a:latin typeface="EB Garamond"/>
                    <a:ea typeface="EB Garamond"/>
                  </a:rPr>
                  <a:t>Halo axion</a:t>
                </a:r>
                <a:endParaRPr b="0" lang="en-US" sz="1600" spc="-1" strike="noStrike">
                  <a:latin typeface="Arial"/>
                </a:endParaRPr>
              </a:p>
            </p:txBody>
          </p:sp>
          <p:sp>
            <p:nvSpPr>
              <p:cNvPr id="107" name="Google Shape;124;p15"/>
              <p:cNvSpPr/>
              <p:nvPr/>
            </p:nvSpPr>
            <p:spPr>
              <a:xfrm rot="10800000">
                <a:off x="2668680" y="3579480"/>
                <a:ext cx="360" cy="35424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9525">
                <a:solidFill>
                  <a:srgbClr val="59595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08" name="Google Shape;125;p15"/>
          <p:cNvGrpSpPr/>
          <p:nvPr/>
        </p:nvGrpSpPr>
        <p:grpSpPr>
          <a:xfrm>
            <a:off x="-10080" y="1783080"/>
            <a:ext cx="2373120" cy="2985120"/>
            <a:chOff x="-10080" y="1783080"/>
            <a:chExt cx="2373120" cy="2985120"/>
          </a:xfrm>
        </p:grpSpPr>
        <p:pic>
          <p:nvPicPr>
            <p:cNvPr id="109" name="Google Shape;126;p15" descr=""/>
            <p:cNvPicPr/>
            <p:nvPr/>
          </p:nvPicPr>
          <p:blipFill>
            <a:blip r:embed="rId3">
              <a:alphaModFix amt="50000"/>
            </a:blip>
            <a:srcRect l="30128" t="6126" r="34862" b="0"/>
            <a:stretch/>
          </p:blipFill>
          <p:spPr>
            <a:xfrm>
              <a:off x="450000" y="1783080"/>
              <a:ext cx="1472760" cy="2610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0" name="Google Shape;127;p15"/>
            <p:cNvSpPr/>
            <p:nvPr/>
          </p:nvSpPr>
          <p:spPr>
            <a:xfrm>
              <a:off x="-10080" y="4342320"/>
              <a:ext cx="237312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Milky Way halo</a:t>
              </a:r>
              <a:endParaRPr b="0" lang="en-US" sz="1600" spc="-1" strike="noStrike">
                <a:latin typeface="Arial"/>
              </a:endParaRPr>
            </a:p>
          </p:txBody>
        </p:sp>
      </p:grpSp>
      <p:sp>
        <p:nvSpPr>
          <p:cNvPr id="111" name="Google Shape;128;p15"/>
          <p:cNvSpPr/>
          <p:nvPr/>
        </p:nvSpPr>
        <p:spPr>
          <a:xfrm>
            <a:off x="652932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Google Shape;129;p15"/>
          <p:cNvSpPr/>
          <p:nvPr/>
        </p:nvSpPr>
        <p:spPr>
          <a:xfrm>
            <a:off x="203364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Google Shape;130;p15"/>
          <p:cNvSpPr/>
          <p:nvPr/>
        </p:nvSpPr>
        <p:spPr>
          <a:xfrm>
            <a:off x="-14760" y="4771440"/>
            <a:ext cx="63943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Image: NASA; UW/ADMX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>
                <p:childTnLst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35;p16"/>
          <p:cNvSpPr/>
          <p:nvPr/>
        </p:nvSpPr>
        <p:spPr>
          <a:xfrm>
            <a:off x="652932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Google Shape;136;p16"/>
          <p:cNvSpPr/>
          <p:nvPr/>
        </p:nvSpPr>
        <p:spPr>
          <a:xfrm>
            <a:off x="127080" y="166320"/>
            <a:ext cx="27788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2. Photon interaction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6" name="PlaceHolder 1"/>
          <p:cNvSpPr>
            <a:spLocks noGrp="1"/>
          </p:cNvSpPr>
          <p:nvPr>
            <p:ph type="sldNum" idx="7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2E4A019-73BD-4914-B584-29F4151D6450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4</a:t>
            </a:fld>
            <a:endParaRPr b="0" lang="en-US" sz="1000" spc="-1" strike="noStrike">
              <a:latin typeface="Times New Roman"/>
            </a:endParaRPr>
          </a:p>
        </p:txBody>
      </p:sp>
      <p:pic>
        <p:nvPicPr>
          <p:cNvPr id="117" name="Google Shape;138;p16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2777040" y="1027080"/>
            <a:ext cx="3617280" cy="416520"/>
          </a:xfrm>
          <a:prstGeom prst="rect">
            <a:avLst/>
          </a:prstGeom>
          <a:ln w="0">
            <a:noFill/>
          </a:ln>
        </p:spPr>
      </p:pic>
      <p:sp>
        <p:nvSpPr>
          <p:cNvPr id="118" name="Google Shape;139;p16"/>
          <p:cNvSpPr/>
          <p:nvPr/>
        </p:nvSpPr>
        <p:spPr>
          <a:xfrm>
            <a:off x="5639760" y="417600"/>
            <a:ext cx="1937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Axion field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Google Shape;140;p16"/>
          <p:cNvSpPr/>
          <p:nvPr/>
        </p:nvSpPr>
        <p:spPr>
          <a:xfrm rot="10800000">
            <a:off x="4567320" y="773640"/>
            <a:ext cx="360" cy="25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Google Shape;141;p16"/>
          <p:cNvSpPr/>
          <p:nvPr/>
        </p:nvSpPr>
        <p:spPr>
          <a:xfrm>
            <a:off x="1938960" y="388800"/>
            <a:ext cx="34732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Axion-photon coupling</a:t>
            </a:r>
            <a:endParaRPr b="0" lang="en-US" sz="16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121" name="Google Shape;142;p16"/>
          <p:cNvSpPr/>
          <p:nvPr/>
        </p:nvSpPr>
        <p:spPr>
          <a:xfrm rot="10800000">
            <a:off x="6303600" y="801000"/>
            <a:ext cx="360" cy="25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Google Shape;143;p16"/>
          <p:cNvSpPr/>
          <p:nvPr/>
        </p:nvSpPr>
        <p:spPr>
          <a:xfrm>
            <a:off x="1465560" y="1634760"/>
            <a:ext cx="60904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23" name="Google Shape;144;p16"/>
          <p:cNvGrpSpPr/>
          <p:nvPr/>
        </p:nvGrpSpPr>
        <p:grpSpPr>
          <a:xfrm>
            <a:off x="6662520" y="1754640"/>
            <a:ext cx="2202840" cy="3013560"/>
            <a:chOff x="6662520" y="1754640"/>
            <a:chExt cx="2202840" cy="3013560"/>
          </a:xfrm>
        </p:grpSpPr>
        <p:pic>
          <p:nvPicPr>
            <p:cNvPr id="124" name="Google Shape;145;p16" descr=""/>
            <p:cNvPicPr/>
            <p:nvPr/>
          </p:nvPicPr>
          <p:blipFill>
            <a:blip r:embed="rId2">
              <a:alphaModFix amt="50000"/>
            </a:blip>
            <a:srcRect l="3269" t="0" r="35822" b="0"/>
            <a:stretch/>
          </p:blipFill>
          <p:spPr>
            <a:xfrm>
              <a:off x="6662520" y="1754640"/>
              <a:ext cx="2202840" cy="2583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5" name="Google Shape;146;p16"/>
            <p:cNvSpPr/>
            <p:nvPr/>
          </p:nvSpPr>
          <p:spPr>
            <a:xfrm>
              <a:off x="6662520" y="4342320"/>
              <a:ext cx="215208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Helioscopes</a:t>
              </a:r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126" name="Google Shape;147;p16"/>
          <p:cNvGrpSpPr/>
          <p:nvPr/>
        </p:nvGrpSpPr>
        <p:grpSpPr>
          <a:xfrm>
            <a:off x="1810080" y="1803600"/>
            <a:ext cx="5091120" cy="2876040"/>
            <a:chOff x="1810080" y="1803600"/>
            <a:chExt cx="5091120" cy="2876040"/>
          </a:xfrm>
        </p:grpSpPr>
        <p:sp>
          <p:nvSpPr>
            <p:cNvPr id="127" name="Google Shape;148;p16"/>
            <p:cNvSpPr/>
            <p:nvPr/>
          </p:nvSpPr>
          <p:spPr>
            <a:xfrm>
              <a:off x="2267280" y="3084840"/>
              <a:ext cx="2202840" cy="353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Gamma ray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128" name="Google Shape;149;p16"/>
            <p:cNvSpPr/>
            <p:nvPr/>
          </p:nvSpPr>
          <p:spPr>
            <a:xfrm rot="10800000">
              <a:off x="2855160" y="3467880"/>
              <a:ext cx="360" cy="254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525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29" name="Google Shape;150;p16"/>
            <p:cNvGrpSpPr/>
            <p:nvPr/>
          </p:nvGrpSpPr>
          <p:grpSpPr>
            <a:xfrm>
              <a:off x="1810080" y="1803600"/>
              <a:ext cx="5091120" cy="2876040"/>
              <a:chOff x="1810080" y="1803600"/>
              <a:chExt cx="5091120" cy="2876040"/>
            </a:xfrm>
          </p:grpSpPr>
          <p:grpSp>
            <p:nvGrpSpPr>
              <p:cNvPr id="130" name="Google Shape;151;p16"/>
              <p:cNvGrpSpPr/>
              <p:nvPr/>
            </p:nvGrpSpPr>
            <p:grpSpPr>
              <a:xfrm>
                <a:off x="1810080" y="1803600"/>
                <a:ext cx="5091120" cy="2876040"/>
                <a:chOff x="1810080" y="1803600"/>
                <a:chExt cx="5091120" cy="2876040"/>
              </a:xfrm>
            </p:grpSpPr>
            <p:grpSp>
              <p:nvGrpSpPr>
                <p:cNvPr id="131" name="Google Shape;152;p16"/>
                <p:cNvGrpSpPr/>
                <p:nvPr/>
              </p:nvGrpSpPr>
              <p:grpSpPr>
                <a:xfrm>
                  <a:off x="2507760" y="1803600"/>
                  <a:ext cx="4393440" cy="2876040"/>
                  <a:chOff x="2507760" y="1803600"/>
                  <a:chExt cx="4393440" cy="2876040"/>
                </a:xfrm>
              </p:grpSpPr>
              <p:sp>
                <p:nvSpPr>
                  <p:cNvPr id="132" name="Google Shape;153;p16"/>
                  <p:cNvSpPr/>
                  <p:nvPr/>
                </p:nvSpPr>
                <p:spPr>
                  <a:xfrm>
                    <a:off x="2596320" y="4325760"/>
                    <a:ext cx="3291120" cy="35388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tIns="182880" bIns="182880" anchor="t">
                    <a:noAutofit/>
                  </a:bodyPr>
                  <a:p>
                    <a:pPr algn="ctr">
                      <a:lnSpc>
                        <a:spcPct val="100000"/>
                      </a:lnSpc>
                      <a:buNone/>
                      <a:tabLst>
                        <a:tab algn="l" pos="0"/>
                      </a:tabLst>
                    </a:pPr>
                    <a:r>
                      <a:rPr b="0" lang="en" sz="1800" spc="-1" strike="noStrike">
                        <a:solidFill>
                          <a:srgbClr val="595959"/>
                        </a:solidFill>
                        <a:latin typeface="EB Garamond"/>
                        <a:ea typeface="EB Garamond"/>
                      </a:rPr>
                      <a:t>Primakoff effect</a:t>
                    </a:r>
                    <a:endParaRPr b="0" lang="en-US" sz="1800" spc="-1" strike="noStrike">
                      <a:latin typeface="Arial"/>
                    </a:endParaRPr>
                  </a:p>
                </p:txBody>
              </p:sp>
              <p:sp>
                <p:nvSpPr>
                  <p:cNvPr id="133" name="Google Shape;154;p16"/>
                  <p:cNvSpPr/>
                  <p:nvPr/>
                </p:nvSpPr>
                <p:spPr>
                  <a:xfrm>
                    <a:off x="4438080" y="3849120"/>
                    <a:ext cx="1249200" cy="328320"/>
                  </a:xfrm>
                  <a:custGeom>
                    <a:avLst/>
                    <a:gdLst/>
                    <a:ahLst/>
                    <a:rect l="l" t="t" r="r" b="b"/>
                    <a:pathLst>
                      <a:path w="21600" h="21600">
                        <a:moveTo>
                          <a:pt x="0" y="0"/>
                        </a:moveTo>
                        <a:lnTo>
                          <a:pt x="21600" y="21600"/>
                        </a:lnTo>
                      </a:path>
                    </a:pathLst>
                  </a:custGeom>
                  <a:noFill/>
                  <a:ln w="28575">
                    <a:solidFill>
                      <a:srgbClr val="674ea7"/>
                    </a:solidFill>
                    <a:prstDash val="dash"/>
                    <a:round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34" name="Google Shape;155;p16"/>
                  <p:cNvSpPr/>
                  <p:nvPr/>
                </p:nvSpPr>
                <p:spPr>
                  <a:xfrm>
                    <a:off x="5517000" y="3815280"/>
                    <a:ext cx="780480" cy="63936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tIns="91440" bIns="91440" anchor="t">
                    <a:spAutoFit/>
                  </a:bodyPr>
                  <a:p>
                    <a:pPr algn="ctr">
                      <a:lnSpc>
                        <a:spcPct val="100000"/>
                      </a:lnSpc>
                      <a:buNone/>
                      <a:tabLst>
                        <a:tab algn="l" pos="0"/>
                      </a:tabLst>
                    </a:pPr>
                    <a:r>
                      <a:rPr b="0" i="1" lang="en" sz="3000" spc="-1" strike="noStrike">
                        <a:solidFill>
                          <a:srgbClr val="351c75"/>
                        </a:solidFill>
                        <a:latin typeface="EB Garamond"/>
                        <a:ea typeface="EB Garamond"/>
                      </a:rPr>
                      <a:t>a</a:t>
                    </a:r>
                    <a:endParaRPr b="0" lang="en-US" sz="3000" spc="-1" strike="noStrike">
                      <a:latin typeface="Arial"/>
                    </a:endParaRPr>
                  </a:p>
                </p:txBody>
              </p:sp>
              <p:sp>
                <p:nvSpPr>
                  <p:cNvPr id="135" name="Google Shape;156;p16"/>
                  <p:cNvSpPr/>
                  <p:nvPr/>
                </p:nvSpPr>
                <p:spPr>
                  <a:xfrm>
                    <a:off x="4459320" y="2725200"/>
                    <a:ext cx="780480" cy="63936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tIns="91440" bIns="91440" anchor="t">
                    <a:spAutoFit/>
                  </a:bodyPr>
                  <a:p>
                    <a:pPr algn="ctr">
                      <a:lnSpc>
                        <a:spcPct val="100000"/>
                      </a:lnSpc>
                      <a:buNone/>
                      <a:tabLst>
                        <a:tab algn="l" pos="0"/>
                      </a:tabLst>
                    </a:pPr>
                    <a:r>
                      <a:rPr b="0" i="1" lang="en" sz="3000" spc="-1" strike="noStrike">
                        <a:solidFill>
                          <a:srgbClr val="1155cc"/>
                        </a:solidFill>
                        <a:latin typeface="EB Garamond"/>
                        <a:ea typeface="EB Garamond"/>
                      </a:rPr>
                      <a:t>γ</a:t>
                    </a:r>
                    <a:endParaRPr b="0" lang="en-US" sz="3000" spc="-1" strike="noStrike">
                      <a:latin typeface="Arial"/>
                    </a:endParaRPr>
                  </a:p>
                </p:txBody>
              </p:sp>
              <p:sp>
                <p:nvSpPr>
                  <p:cNvPr id="136" name="Google Shape;157;p16"/>
                  <p:cNvSpPr/>
                  <p:nvPr/>
                </p:nvSpPr>
                <p:spPr>
                  <a:xfrm rot="5481600">
                    <a:off x="3832200" y="2943000"/>
                    <a:ext cx="1385280" cy="383400"/>
                  </a:xfrm>
                  <a:custGeom>
                    <a:avLst/>
                    <a:gdLst/>
                    <a:ahLst/>
                    <a:rect l="l" t="t" r="r" b="b"/>
                    <a:pathLst>
                      <a:path w="199814" h="21306">
                        <a:moveTo>
                          <a:pt x="0" y="14534"/>
                        </a:moveTo>
                        <a:cubicBezTo>
                          <a:pt x="0" y="8839"/>
                          <a:pt x="7755" y="278"/>
                          <a:pt x="12700" y="3104"/>
                        </a:cubicBezTo>
                        <a:cubicBezTo>
                          <a:pt x="18997" y="6703"/>
                          <a:pt x="18669" y="21651"/>
                          <a:pt x="25824" y="20460"/>
                        </a:cubicBezTo>
                        <a:cubicBezTo>
                          <a:pt x="31678" y="19485"/>
                          <a:pt x="30730" y="9546"/>
                          <a:pt x="34290" y="4797"/>
                        </a:cubicBezTo>
                        <a:cubicBezTo>
                          <a:pt x="35918" y="2625"/>
                          <a:pt x="39700" y="2869"/>
                          <a:pt x="42334" y="3527"/>
                        </a:cubicBezTo>
                        <a:cubicBezTo>
                          <a:pt x="49563" y="5333"/>
                          <a:pt x="48429" y="21307"/>
                          <a:pt x="55880" y="21307"/>
                        </a:cubicBezTo>
                        <a:cubicBezTo>
                          <a:pt x="62967" y="21307"/>
                          <a:pt x="63146" y="8961"/>
                          <a:pt x="68157" y="3950"/>
                        </a:cubicBezTo>
                        <a:cubicBezTo>
                          <a:pt x="71913" y="194"/>
                          <a:pt x="80211" y="4357"/>
                          <a:pt x="83397" y="8607"/>
                        </a:cubicBezTo>
                        <a:cubicBezTo>
                          <a:pt x="85839" y="11864"/>
                          <a:pt x="86221" y="17780"/>
                          <a:pt x="90170" y="18767"/>
                        </a:cubicBezTo>
                        <a:cubicBezTo>
                          <a:pt x="98992" y="20971"/>
                          <a:pt x="101573" y="2346"/>
                          <a:pt x="110490" y="564"/>
                        </a:cubicBezTo>
                        <a:cubicBezTo>
                          <a:pt x="114083" y="-154"/>
                          <a:pt x="118483" y="936"/>
                          <a:pt x="121074" y="3527"/>
                        </a:cubicBezTo>
                        <a:cubicBezTo>
                          <a:pt x="124706" y="7159"/>
                          <a:pt x="125250" y="15804"/>
                          <a:pt x="130387" y="15804"/>
                        </a:cubicBezTo>
                        <a:cubicBezTo>
                          <a:pt x="134905" y="15804"/>
                          <a:pt x="136031" y="8748"/>
                          <a:pt x="138854" y="5220"/>
                        </a:cubicBezTo>
                        <a:cubicBezTo>
                          <a:pt x="141361" y="2086"/>
                          <a:pt x="146734" y="2537"/>
                          <a:pt x="150707" y="3104"/>
                        </a:cubicBezTo>
                        <a:cubicBezTo>
                          <a:pt x="155053" y="3724"/>
                          <a:pt x="157888" y="8579"/>
                          <a:pt x="160020" y="12417"/>
                        </a:cubicBezTo>
                        <a:cubicBezTo>
                          <a:pt x="160952" y="14095"/>
                          <a:pt x="161545" y="17539"/>
                          <a:pt x="163407" y="17074"/>
                        </a:cubicBezTo>
                        <a:cubicBezTo>
                          <a:pt x="170001" y="15427"/>
                          <a:pt x="171517" y="5913"/>
                          <a:pt x="176954" y="1834"/>
                        </a:cubicBezTo>
                        <a:cubicBezTo>
                          <a:pt x="179796" y="-298"/>
                          <a:pt x="184053" y="-132"/>
                          <a:pt x="187537" y="564"/>
                        </a:cubicBezTo>
                        <a:cubicBezTo>
                          <a:pt x="193721" y="1800"/>
                          <a:pt x="193508" y="14957"/>
                          <a:pt x="199814" y="14957"/>
                        </a:cubicBezTo>
                      </a:path>
                    </a:pathLst>
                  </a:custGeom>
                  <a:noFill/>
                  <a:ln w="28575">
                    <a:solidFill>
                      <a:srgbClr val="3c78d8"/>
                    </a:solidFill>
                    <a:round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37" name="Google Shape;158;p16"/>
                  <p:cNvSpPr/>
                  <p:nvPr/>
                </p:nvSpPr>
                <p:spPr>
                  <a:xfrm rot="109200">
                    <a:off x="3022200" y="3513600"/>
                    <a:ext cx="1413360" cy="438480"/>
                  </a:xfrm>
                  <a:custGeom>
                    <a:avLst/>
                    <a:gdLst/>
                    <a:ahLst/>
                    <a:rect l="l" t="t" r="r" b="b"/>
                    <a:pathLst>
                      <a:path w="199814" h="21306">
                        <a:moveTo>
                          <a:pt x="0" y="14534"/>
                        </a:moveTo>
                        <a:cubicBezTo>
                          <a:pt x="0" y="8839"/>
                          <a:pt x="7755" y="278"/>
                          <a:pt x="12700" y="3104"/>
                        </a:cubicBezTo>
                        <a:cubicBezTo>
                          <a:pt x="18997" y="6703"/>
                          <a:pt x="18669" y="21651"/>
                          <a:pt x="25824" y="20460"/>
                        </a:cubicBezTo>
                        <a:cubicBezTo>
                          <a:pt x="31678" y="19485"/>
                          <a:pt x="30730" y="9546"/>
                          <a:pt x="34290" y="4797"/>
                        </a:cubicBezTo>
                        <a:cubicBezTo>
                          <a:pt x="35918" y="2625"/>
                          <a:pt x="39700" y="2869"/>
                          <a:pt x="42334" y="3527"/>
                        </a:cubicBezTo>
                        <a:cubicBezTo>
                          <a:pt x="49563" y="5333"/>
                          <a:pt x="48429" y="21307"/>
                          <a:pt x="55880" y="21307"/>
                        </a:cubicBezTo>
                        <a:cubicBezTo>
                          <a:pt x="62967" y="21307"/>
                          <a:pt x="63146" y="8961"/>
                          <a:pt x="68157" y="3950"/>
                        </a:cubicBezTo>
                        <a:cubicBezTo>
                          <a:pt x="71913" y="194"/>
                          <a:pt x="80211" y="4357"/>
                          <a:pt x="83397" y="8607"/>
                        </a:cubicBezTo>
                        <a:cubicBezTo>
                          <a:pt x="85839" y="11864"/>
                          <a:pt x="86221" y="17780"/>
                          <a:pt x="90170" y="18767"/>
                        </a:cubicBezTo>
                        <a:cubicBezTo>
                          <a:pt x="98992" y="20971"/>
                          <a:pt x="101573" y="2346"/>
                          <a:pt x="110490" y="564"/>
                        </a:cubicBezTo>
                        <a:cubicBezTo>
                          <a:pt x="114083" y="-154"/>
                          <a:pt x="118483" y="936"/>
                          <a:pt x="121074" y="3527"/>
                        </a:cubicBezTo>
                        <a:cubicBezTo>
                          <a:pt x="124706" y="7159"/>
                          <a:pt x="125250" y="15804"/>
                          <a:pt x="130387" y="15804"/>
                        </a:cubicBezTo>
                        <a:cubicBezTo>
                          <a:pt x="134905" y="15804"/>
                          <a:pt x="136031" y="8748"/>
                          <a:pt x="138854" y="5220"/>
                        </a:cubicBezTo>
                        <a:cubicBezTo>
                          <a:pt x="141361" y="2086"/>
                          <a:pt x="146734" y="2537"/>
                          <a:pt x="150707" y="3104"/>
                        </a:cubicBezTo>
                        <a:cubicBezTo>
                          <a:pt x="155053" y="3724"/>
                          <a:pt x="157888" y="8579"/>
                          <a:pt x="160020" y="12417"/>
                        </a:cubicBezTo>
                        <a:cubicBezTo>
                          <a:pt x="160952" y="14095"/>
                          <a:pt x="161545" y="17539"/>
                          <a:pt x="163407" y="17074"/>
                        </a:cubicBezTo>
                        <a:cubicBezTo>
                          <a:pt x="170001" y="15427"/>
                          <a:pt x="171517" y="5913"/>
                          <a:pt x="176954" y="1834"/>
                        </a:cubicBezTo>
                        <a:cubicBezTo>
                          <a:pt x="179796" y="-298"/>
                          <a:pt x="184053" y="-132"/>
                          <a:pt x="187537" y="564"/>
                        </a:cubicBezTo>
                        <a:cubicBezTo>
                          <a:pt x="193721" y="1800"/>
                          <a:pt x="193508" y="14957"/>
                          <a:pt x="199814" y="14957"/>
                        </a:cubicBezTo>
                      </a:path>
                    </a:pathLst>
                  </a:custGeom>
                  <a:noFill/>
                  <a:ln w="28575">
                    <a:solidFill>
                      <a:srgbClr val="f1c232"/>
                    </a:solidFill>
                    <a:round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38" name="Google Shape;159;p16"/>
                  <p:cNvSpPr/>
                  <p:nvPr/>
                </p:nvSpPr>
                <p:spPr>
                  <a:xfrm>
                    <a:off x="2507760" y="3584520"/>
                    <a:ext cx="780480" cy="63936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tIns="91440" bIns="91440" anchor="t">
                    <a:spAutoFit/>
                  </a:bodyPr>
                  <a:p>
                    <a:pPr algn="ctr">
                      <a:lnSpc>
                        <a:spcPct val="100000"/>
                      </a:lnSpc>
                      <a:buNone/>
                      <a:tabLst>
                        <a:tab algn="l" pos="0"/>
                      </a:tabLst>
                    </a:pPr>
                    <a:r>
                      <a:rPr b="0" i="1" lang="en" sz="3000" spc="-1" strike="noStrike">
                        <a:solidFill>
                          <a:srgbClr val="bf9000"/>
                        </a:solidFill>
                        <a:latin typeface="EB Garamond"/>
                        <a:ea typeface="EB Garamond"/>
                      </a:rPr>
                      <a:t>γ</a:t>
                    </a:r>
                    <a:endParaRPr b="0" lang="en-US" sz="3000" spc="-1" strike="noStrike">
                      <a:latin typeface="Arial"/>
                    </a:endParaRPr>
                  </a:p>
                </p:txBody>
              </p:sp>
              <p:grpSp>
                <p:nvGrpSpPr>
                  <p:cNvPr id="139" name="Google Shape;160;p16"/>
                  <p:cNvGrpSpPr/>
                  <p:nvPr/>
                </p:nvGrpSpPr>
                <p:grpSpPr>
                  <a:xfrm>
                    <a:off x="3138120" y="2170440"/>
                    <a:ext cx="1361160" cy="261000"/>
                    <a:chOff x="3138120" y="2170440"/>
                    <a:chExt cx="1361160" cy="261000"/>
                  </a:xfrm>
                </p:grpSpPr>
                <p:sp>
                  <p:nvSpPr>
                    <p:cNvPr id="140" name="Google Shape;161;p16"/>
                    <p:cNvSpPr/>
                    <p:nvPr/>
                  </p:nvSpPr>
                  <p:spPr>
                    <a:xfrm rot="650400">
                      <a:off x="3125520" y="2300760"/>
                      <a:ext cx="1386000" cy="360"/>
                    </a:xfrm>
                    <a:custGeom>
                      <a:avLst/>
                      <a:gdLst/>
                      <a:ahLst/>
                      <a:rect l="l" t="t" r="r" b="b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21600" y="21600"/>
                          </a:lnTo>
                        </a:path>
                      </a:pathLst>
                    </a:custGeom>
                    <a:noFill/>
                    <a:ln w="38100">
                      <a:solidFill>
                        <a:srgbClr val="595959"/>
                      </a:solidFill>
                      <a:round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  <p:sp>
                  <p:nvSpPr>
                    <p:cNvPr id="141" name="Google Shape;162;p16"/>
                    <p:cNvSpPr/>
                    <p:nvPr/>
                  </p:nvSpPr>
                  <p:spPr>
                    <a:xfrm rot="6050400">
                      <a:off x="3745080" y="2193480"/>
                      <a:ext cx="190080" cy="222120"/>
                    </a:xfrm>
                    <a:prstGeom prst="triangle">
                      <a:avLst>
                        <a:gd name="adj" fmla="val 50000"/>
                      </a:avLst>
                    </a:prstGeom>
                    <a:solidFill>
                      <a:schemeClr val="dk2">
                        <a:alpha val="50000"/>
                      </a:schemeClr>
                    </a:solidFill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</p:grpSp>
              <p:sp>
                <p:nvSpPr>
                  <p:cNvPr id="142" name="Google Shape;163;p16"/>
                  <p:cNvSpPr/>
                  <p:nvPr/>
                </p:nvSpPr>
                <p:spPr>
                  <a:xfrm>
                    <a:off x="2715840" y="1803600"/>
                    <a:ext cx="548280" cy="63936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tIns="91440" bIns="91440" anchor="t">
                    <a:spAutoFit/>
                  </a:bodyPr>
                  <a:p>
                    <a:pPr>
                      <a:lnSpc>
                        <a:spcPct val="100000"/>
                      </a:lnSpc>
                      <a:buNone/>
                      <a:tabLst>
                        <a:tab algn="l" pos="0"/>
                      </a:tabLst>
                    </a:pPr>
                    <a:r>
                      <a:rPr b="1" lang="en" sz="3000" spc="-1" strike="noStrike">
                        <a:solidFill>
                          <a:srgbClr val="434343"/>
                        </a:solidFill>
                        <a:latin typeface="EB Garamond"/>
                        <a:ea typeface="EB Garamond"/>
                      </a:rPr>
                      <a:t>N</a:t>
                    </a:r>
                    <a:endParaRPr b="0" lang="en-US" sz="3000" spc="-1" strike="noStrike">
                      <a:latin typeface="Arial"/>
                    </a:endParaRPr>
                  </a:p>
                </p:txBody>
              </p:sp>
              <p:sp>
                <p:nvSpPr>
                  <p:cNvPr id="143" name="Google Shape;164;p16"/>
                  <p:cNvSpPr/>
                  <p:nvPr/>
                </p:nvSpPr>
                <p:spPr>
                  <a:xfrm>
                    <a:off x="5790240" y="1843560"/>
                    <a:ext cx="1110960" cy="63936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tIns="91440" bIns="91440" anchor="t">
                    <a:spAutoFit/>
                  </a:bodyPr>
                  <a:p>
                    <a:pPr>
                      <a:lnSpc>
                        <a:spcPct val="100000"/>
                      </a:lnSpc>
                      <a:buNone/>
                      <a:tabLst>
                        <a:tab algn="l" pos="0"/>
                      </a:tabLst>
                    </a:pPr>
                    <a:r>
                      <a:rPr b="1" lang="en" sz="3000" spc="-1" strike="noStrike">
                        <a:solidFill>
                          <a:srgbClr val="434343"/>
                        </a:solidFill>
                        <a:latin typeface="EB Garamond"/>
                        <a:ea typeface="EB Garamond"/>
                      </a:rPr>
                      <a:t>N</a:t>
                    </a:r>
                    <a:endParaRPr b="0" lang="en-US" sz="3000" spc="-1" strike="noStrike">
                      <a:latin typeface="Arial"/>
                    </a:endParaRPr>
                  </a:p>
                </p:txBody>
              </p:sp>
              <p:grpSp>
                <p:nvGrpSpPr>
                  <p:cNvPr id="144" name="Google Shape;165;p16"/>
                  <p:cNvGrpSpPr/>
                  <p:nvPr/>
                </p:nvGrpSpPr>
                <p:grpSpPr>
                  <a:xfrm>
                    <a:off x="4484520" y="2195640"/>
                    <a:ext cx="1343520" cy="232200"/>
                    <a:chOff x="4484520" y="2195640"/>
                    <a:chExt cx="1343520" cy="232200"/>
                  </a:xfrm>
                </p:grpSpPr>
                <p:sp>
                  <p:nvSpPr>
                    <p:cNvPr id="145" name="Google Shape;166;p16"/>
                    <p:cNvSpPr/>
                    <p:nvPr/>
                  </p:nvSpPr>
                  <p:spPr>
                    <a:xfrm flipH="1" rot="10799400">
                      <a:off x="4484520" y="2197440"/>
                      <a:ext cx="1343520" cy="230040"/>
                    </a:xfrm>
                    <a:custGeom>
                      <a:avLst/>
                      <a:gdLst/>
                      <a:ahLst/>
                      <a:rect l="l" t="t" r="r" b="b"/>
                      <a:pathLst>
                        <a:path w="21600" h="21600">
                          <a:moveTo>
                            <a:pt x="0" y="0"/>
                          </a:moveTo>
                          <a:lnTo>
                            <a:pt x="21600" y="21600"/>
                          </a:lnTo>
                        </a:path>
                      </a:pathLst>
                    </a:custGeom>
                    <a:noFill/>
                    <a:ln w="38100">
                      <a:solidFill>
                        <a:srgbClr val="595959"/>
                      </a:solidFill>
                      <a:round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  <p:sp>
                  <p:nvSpPr>
                    <p:cNvPr id="146" name="Google Shape;167;p16"/>
                    <p:cNvSpPr/>
                    <p:nvPr/>
                  </p:nvSpPr>
                  <p:spPr>
                    <a:xfrm rot="4828800">
                      <a:off x="5070240" y="2196720"/>
                      <a:ext cx="190080" cy="221760"/>
                    </a:xfrm>
                    <a:prstGeom prst="triangle">
                      <a:avLst>
                        <a:gd name="adj" fmla="val 50000"/>
                      </a:avLst>
                    </a:prstGeom>
                    <a:solidFill>
                      <a:schemeClr val="dk2">
                        <a:alpha val="50000"/>
                      </a:schemeClr>
                    </a:solidFill>
                    <a:ln w="0">
                      <a:noFill/>
                    </a:ln>
                  </p:spPr>
                  <p:style>
                    <a:lnRef idx="0"/>
                    <a:fillRef idx="0"/>
                    <a:effectRef idx="0"/>
                    <a:fontRef idx="minor"/>
                  </p:style>
                </p:sp>
              </p:grpSp>
            </p:grpSp>
            <p:sp>
              <p:nvSpPr>
                <p:cNvPr id="147" name="Google Shape;168;p16"/>
                <p:cNvSpPr/>
                <p:nvPr/>
              </p:nvSpPr>
              <p:spPr>
                <a:xfrm>
                  <a:off x="1810080" y="2475000"/>
                  <a:ext cx="2202840" cy="35388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tIns="182880" bIns="182880" anchor="t">
                  <a:noAutofit/>
                </a:bodyPr>
                <a:p>
                  <a:pPr algn="ctr">
                    <a:lnSpc>
                      <a:spcPct val="100000"/>
                    </a:lnSpc>
                    <a:buNone/>
                    <a:tabLst>
                      <a:tab algn="l" pos="0"/>
                    </a:tabLst>
                  </a:pPr>
                  <a:r>
                    <a:rPr b="0" lang="en" sz="1600" spc="-1" strike="noStrike">
                      <a:solidFill>
                        <a:srgbClr val="595959"/>
                      </a:solidFill>
                      <a:latin typeface="EB Garamond"/>
                      <a:ea typeface="EB Garamond"/>
                    </a:rPr>
                    <a:t>Nucleon</a:t>
                  </a:r>
                  <a:endParaRPr b="0" lang="en-US" sz="1600" spc="-1" strike="noStrike">
                    <a:latin typeface="Arial"/>
                  </a:endParaRPr>
                </a:p>
              </p:txBody>
            </p:sp>
            <p:sp>
              <p:nvSpPr>
                <p:cNvPr id="148" name="Google Shape;169;p16"/>
                <p:cNvSpPr/>
                <p:nvPr/>
              </p:nvSpPr>
              <p:spPr>
                <a:xfrm rot="10800000">
                  <a:off x="2931480" y="2324880"/>
                  <a:ext cx="360" cy="25452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9525">
                  <a:solidFill>
                    <a:srgbClr val="595959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grpSp>
            <p:nvGrpSpPr>
              <p:cNvPr id="149" name="Google Shape;170;p16"/>
              <p:cNvGrpSpPr/>
              <p:nvPr/>
            </p:nvGrpSpPr>
            <p:grpSpPr>
              <a:xfrm>
                <a:off x="4947120" y="3264480"/>
                <a:ext cx="1937880" cy="745200"/>
                <a:chOff x="4947120" y="3264480"/>
                <a:chExt cx="1937880" cy="745200"/>
              </a:xfrm>
            </p:grpSpPr>
            <p:sp>
              <p:nvSpPr>
                <p:cNvPr id="150" name="Google Shape;171;p16"/>
                <p:cNvSpPr/>
                <p:nvPr/>
              </p:nvSpPr>
              <p:spPr>
                <a:xfrm>
                  <a:off x="4947120" y="3264480"/>
                  <a:ext cx="1937880" cy="35388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tIns="182880" bIns="182880" anchor="t">
                  <a:noAutofit/>
                </a:bodyPr>
                <a:p>
                  <a:pPr algn="ctr">
                    <a:lnSpc>
                      <a:spcPct val="100000"/>
                    </a:lnSpc>
                    <a:buNone/>
                    <a:tabLst>
                      <a:tab algn="l" pos="0"/>
                    </a:tabLst>
                  </a:pPr>
                  <a:r>
                    <a:rPr b="0" lang="en" sz="1600" spc="-1" strike="noStrike">
                      <a:solidFill>
                        <a:srgbClr val="595959"/>
                      </a:solidFill>
                      <a:latin typeface="EB Garamond"/>
                      <a:ea typeface="EB Garamond"/>
                    </a:rPr>
                    <a:t>Solar axion</a:t>
                  </a:r>
                  <a:endParaRPr b="0" lang="en-US" sz="1600" spc="-1" strike="noStrike">
                    <a:latin typeface="Arial"/>
                  </a:endParaRPr>
                </a:p>
              </p:txBody>
            </p:sp>
            <p:sp>
              <p:nvSpPr>
                <p:cNvPr id="151" name="Google Shape;172;p16"/>
                <p:cNvSpPr/>
                <p:nvPr/>
              </p:nvSpPr>
              <p:spPr>
                <a:xfrm rot="10800000">
                  <a:off x="5925960" y="3655440"/>
                  <a:ext cx="360" cy="35424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9525">
                  <a:solidFill>
                    <a:srgbClr val="595959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</p:grpSp>
      </p:grpSp>
      <p:grpSp>
        <p:nvGrpSpPr>
          <p:cNvPr id="152" name="Google Shape;173;p16"/>
          <p:cNvGrpSpPr/>
          <p:nvPr/>
        </p:nvGrpSpPr>
        <p:grpSpPr>
          <a:xfrm>
            <a:off x="-10080" y="1783080"/>
            <a:ext cx="2373120" cy="2985120"/>
            <a:chOff x="-10080" y="1783080"/>
            <a:chExt cx="2373120" cy="2985120"/>
          </a:xfrm>
        </p:grpSpPr>
        <p:pic>
          <p:nvPicPr>
            <p:cNvPr id="153" name="Google Shape;174;p16" descr=""/>
            <p:cNvPicPr/>
            <p:nvPr/>
          </p:nvPicPr>
          <p:blipFill>
            <a:blip r:embed="rId3">
              <a:alphaModFix amt="50000"/>
            </a:blip>
            <a:srcRect l="18868" t="0" r="24696" b="0"/>
            <a:stretch/>
          </p:blipFill>
          <p:spPr>
            <a:xfrm>
              <a:off x="450000" y="1783080"/>
              <a:ext cx="1472760" cy="2610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4" name="Google Shape;175;p16"/>
            <p:cNvSpPr/>
            <p:nvPr/>
          </p:nvSpPr>
          <p:spPr>
            <a:xfrm>
              <a:off x="-10080" y="4342320"/>
              <a:ext cx="237312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Sun interior</a:t>
              </a:r>
              <a:endParaRPr b="0" lang="en-US" sz="1600" spc="-1" strike="noStrike">
                <a:latin typeface="Arial"/>
              </a:endParaRPr>
            </a:p>
          </p:txBody>
        </p:sp>
      </p:grpSp>
      <p:sp>
        <p:nvSpPr>
          <p:cNvPr id="155" name="Google Shape;176;p16"/>
          <p:cNvSpPr/>
          <p:nvPr/>
        </p:nvSpPr>
        <p:spPr>
          <a:xfrm>
            <a:off x="203364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Google Shape;177;p16"/>
          <p:cNvSpPr/>
          <p:nvPr/>
        </p:nvSpPr>
        <p:spPr>
          <a:xfrm>
            <a:off x="2129040" y="4715280"/>
            <a:ext cx="692748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(Raffelt 2008)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157" name="Google Shape;178;p16"/>
          <p:cNvSpPr/>
          <p:nvPr/>
        </p:nvSpPr>
        <p:spPr>
          <a:xfrm>
            <a:off x="-14760" y="4771440"/>
            <a:ext cx="63943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Image: NASA; CERN/Brice Maximilien 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83;p17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533520" y="630720"/>
            <a:ext cx="8183880" cy="926640"/>
          </a:xfrm>
          <a:prstGeom prst="rect">
            <a:avLst/>
          </a:prstGeom>
          <a:ln w="0">
            <a:noFill/>
          </a:ln>
        </p:spPr>
      </p:pic>
      <p:sp>
        <p:nvSpPr>
          <p:cNvPr id="159" name="Google Shape;184;p17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3. Nucleon interaction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0" name="PlaceHolder 1"/>
          <p:cNvSpPr>
            <a:spLocks noGrp="1"/>
          </p:cNvSpPr>
          <p:nvPr>
            <p:ph type="sldNum" idx="8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461DB50-2AFE-465F-B977-73B49E835A98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5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61" name="Google Shape;186;p17"/>
          <p:cNvSpPr/>
          <p:nvPr/>
        </p:nvSpPr>
        <p:spPr>
          <a:xfrm>
            <a:off x="4750560" y="108360"/>
            <a:ext cx="1937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Isovector coupling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2" name="Google Shape;187;p17"/>
          <p:cNvSpPr/>
          <p:nvPr/>
        </p:nvSpPr>
        <p:spPr>
          <a:xfrm rot="10800000">
            <a:off x="7827480" y="488160"/>
            <a:ext cx="360" cy="25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Google Shape;188;p17"/>
          <p:cNvSpPr/>
          <p:nvPr/>
        </p:nvSpPr>
        <p:spPr>
          <a:xfrm>
            <a:off x="6432840" y="108360"/>
            <a:ext cx="22579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Nucleon isospin doublet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Google Shape;189;p17"/>
          <p:cNvSpPr/>
          <p:nvPr/>
        </p:nvSpPr>
        <p:spPr>
          <a:xfrm rot="10800000">
            <a:off x="6183720" y="512640"/>
            <a:ext cx="360" cy="25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Google Shape;190;p17"/>
          <p:cNvSpPr/>
          <p:nvPr/>
        </p:nvSpPr>
        <p:spPr>
          <a:xfrm>
            <a:off x="1465560" y="1634760"/>
            <a:ext cx="60904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Google Shape;191;p17"/>
          <p:cNvSpPr/>
          <p:nvPr/>
        </p:nvSpPr>
        <p:spPr>
          <a:xfrm>
            <a:off x="3177000" y="108360"/>
            <a:ext cx="1937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Isoscalar coupling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7" name="Google Shape;192;p17"/>
          <p:cNvSpPr/>
          <p:nvPr/>
        </p:nvSpPr>
        <p:spPr>
          <a:xfrm rot="10800000">
            <a:off x="4746960" y="512640"/>
            <a:ext cx="360" cy="25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68" name="Google Shape;193;p17"/>
          <p:cNvGrpSpPr/>
          <p:nvPr/>
        </p:nvGrpSpPr>
        <p:grpSpPr>
          <a:xfrm>
            <a:off x="-10080" y="1783080"/>
            <a:ext cx="2373120" cy="2985120"/>
            <a:chOff x="-10080" y="1783080"/>
            <a:chExt cx="2373120" cy="2985120"/>
          </a:xfrm>
        </p:grpSpPr>
        <p:pic>
          <p:nvPicPr>
            <p:cNvPr id="169" name="Google Shape;194;p17" descr=""/>
            <p:cNvPicPr/>
            <p:nvPr/>
          </p:nvPicPr>
          <p:blipFill>
            <a:blip r:embed="rId2">
              <a:alphaModFix amt="50000"/>
            </a:blip>
            <a:srcRect l="26690" t="0" r="16875" b="0"/>
            <a:stretch/>
          </p:blipFill>
          <p:spPr>
            <a:xfrm>
              <a:off x="450000" y="1783080"/>
              <a:ext cx="1472760" cy="2610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0" name="Google Shape;195;p17"/>
            <p:cNvSpPr/>
            <p:nvPr/>
          </p:nvSpPr>
          <p:spPr>
            <a:xfrm>
              <a:off x="-10080" y="4342320"/>
              <a:ext cx="237312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Stellar remnants</a:t>
              </a:r>
              <a:endParaRPr b="0" lang="en-US" sz="1600" spc="-1" strike="noStrike">
                <a:latin typeface="Arial"/>
              </a:endParaRPr>
            </a:p>
          </p:txBody>
        </p:sp>
      </p:grpSp>
      <p:sp>
        <p:nvSpPr>
          <p:cNvPr id="171" name="Google Shape;196;p17"/>
          <p:cNvSpPr/>
          <p:nvPr/>
        </p:nvSpPr>
        <p:spPr>
          <a:xfrm>
            <a:off x="203364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72" name="Google Shape;197;p17"/>
          <p:cNvGrpSpPr/>
          <p:nvPr/>
        </p:nvGrpSpPr>
        <p:grpSpPr>
          <a:xfrm>
            <a:off x="2596320" y="1955880"/>
            <a:ext cx="3665880" cy="2723760"/>
            <a:chOff x="2596320" y="1955880"/>
            <a:chExt cx="3665880" cy="2723760"/>
          </a:xfrm>
        </p:grpSpPr>
        <p:sp>
          <p:nvSpPr>
            <p:cNvPr id="173" name="Google Shape;198;p17"/>
            <p:cNvSpPr/>
            <p:nvPr/>
          </p:nvSpPr>
          <p:spPr>
            <a:xfrm>
              <a:off x="2596320" y="4325760"/>
              <a:ext cx="3291120" cy="353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Nuclear bremsstrahlung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174" name="Google Shape;199;p17"/>
            <p:cNvSpPr/>
            <p:nvPr/>
          </p:nvSpPr>
          <p:spPr>
            <a:xfrm>
              <a:off x="4361760" y="3409920"/>
              <a:ext cx="1359000" cy="585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674ea7"/>
              </a:solidFill>
              <a:prstDash val="dash"/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5" name="Google Shape;200;p17"/>
            <p:cNvSpPr/>
            <p:nvPr/>
          </p:nvSpPr>
          <p:spPr>
            <a:xfrm>
              <a:off x="5441040" y="3663000"/>
              <a:ext cx="780480" cy="639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i="1" lang="en" sz="3000" spc="-1" strike="noStrike">
                  <a:solidFill>
                    <a:srgbClr val="351c75"/>
                  </a:solidFill>
                  <a:latin typeface="EB Garamond"/>
                  <a:ea typeface="EB Garamond"/>
                </a:rPr>
                <a:t>a</a:t>
              </a:r>
              <a:endParaRPr b="0" lang="en-US" sz="3000" spc="-1" strike="noStrike">
                <a:latin typeface="Arial"/>
              </a:endParaRPr>
            </a:p>
          </p:txBody>
        </p:sp>
        <p:sp>
          <p:nvSpPr>
            <p:cNvPr id="176" name="Google Shape;201;p17"/>
            <p:cNvSpPr/>
            <p:nvPr/>
          </p:nvSpPr>
          <p:spPr>
            <a:xfrm>
              <a:off x="3975480" y="2523600"/>
              <a:ext cx="780480" cy="639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i="1" lang="en" sz="3000" spc="-1" strike="noStrike">
                  <a:solidFill>
                    <a:srgbClr val="cc0000"/>
                  </a:solidFill>
                  <a:latin typeface="EB Garamond"/>
                  <a:ea typeface="EB Garamond"/>
                </a:rPr>
                <a:t>π</a:t>
              </a:r>
              <a:r>
                <a:rPr b="0" lang="en" sz="3000" spc="-1" strike="noStrike" baseline="30000">
                  <a:solidFill>
                    <a:srgbClr val="cc0000"/>
                  </a:solidFill>
                  <a:latin typeface="EB Garamond"/>
                  <a:ea typeface="EB Garamond"/>
                </a:rPr>
                <a:t>0</a:t>
              </a:r>
              <a:endParaRPr b="0" lang="en-US" sz="3000" spc="-1" strike="noStrike">
                <a:latin typeface="Arial"/>
              </a:endParaRPr>
            </a:p>
          </p:txBody>
        </p:sp>
        <p:grpSp>
          <p:nvGrpSpPr>
            <p:cNvPr id="177" name="Google Shape;202;p17"/>
            <p:cNvGrpSpPr/>
            <p:nvPr/>
          </p:nvGrpSpPr>
          <p:grpSpPr>
            <a:xfrm>
              <a:off x="3062160" y="2321280"/>
              <a:ext cx="1097280" cy="247680"/>
              <a:chOff x="3062160" y="2321280"/>
              <a:chExt cx="1097280" cy="247680"/>
            </a:xfrm>
          </p:grpSpPr>
          <p:sp>
            <p:nvSpPr>
              <p:cNvPr id="178" name="Google Shape;203;p17"/>
              <p:cNvSpPr/>
              <p:nvPr/>
            </p:nvSpPr>
            <p:spPr>
              <a:xfrm rot="10200">
                <a:off x="3062520" y="2322720"/>
                <a:ext cx="1096560" cy="21960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38100">
                <a:solidFill>
                  <a:srgbClr val="59595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9" name="Google Shape;204;p17"/>
              <p:cNvSpPr/>
              <p:nvPr/>
            </p:nvSpPr>
            <p:spPr>
              <a:xfrm rot="6050400">
                <a:off x="3657600" y="2345760"/>
                <a:ext cx="190080" cy="218160"/>
              </a:xfrm>
              <a:prstGeom prst="triangle">
                <a:avLst>
                  <a:gd name="adj" fmla="val 50000"/>
                </a:avLst>
              </a:prstGeom>
              <a:solidFill>
                <a:schemeClr val="dk2">
                  <a:alpha val="50000"/>
                </a:scheme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80" name="Google Shape;205;p17"/>
            <p:cNvSpPr/>
            <p:nvPr/>
          </p:nvSpPr>
          <p:spPr>
            <a:xfrm>
              <a:off x="2639520" y="1955880"/>
              <a:ext cx="548280" cy="639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1" lang="en" sz="30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N</a:t>
              </a:r>
              <a:endParaRPr b="0" lang="en-US" sz="3000" spc="-1" strike="noStrike">
                <a:latin typeface="Arial"/>
              </a:endParaRPr>
            </a:p>
          </p:txBody>
        </p:sp>
        <p:sp>
          <p:nvSpPr>
            <p:cNvPr id="181" name="Google Shape;206;p17"/>
            <p:cNvSpPr/>
            <p:nvPr/>
          </p:nvSpPr>
          <p:spPr>
            <a:xfrm>
              <a:off x="5713920" y="1996200"/>
              <a:ext cx="548280" cy="639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1" lang="en" sz="30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N</a:t>
              </a:r>
              <a:endParaRPr b="0" lang="en-US" sz="3000" spc="-1" strike="noStrike">
                <a:latin typeface="Arial"/>
              </a:endParaRPr>
            </a:p>
          </p:txBody>
        </p:sp>
        <p:grpSp>
          <p:nvGrpSpPr>
            <p:cNvPr id="182" name="Google Shape;207;p17"/>
            <p:cNvGrpSpPr/>
            <p:nvPr/>
          </p:nvGrpSpPr>
          <p:grpSpPr>
            <a:xfrm>
              <a:off x="4148280" y="2328840"/>
              <a:ext cx="1603080" cy="207360"/>
              <a:chOff x="4148280" y="2328840"/>
              <a:chExt cx="1603080" cy="207360"/>
            </a:xfrm>
          </p:grpSpPr>
          <p:sp>
            <p:nvSpPr>
              <p:cNvPr id="183" name="Google Shape;208;p17"/>
              <p:cNvSpPr/>
              <p:nvPr/>
            </p:nvSpPr>
            <p:spPr>
              <a:xfrm flipH="1" rot="10800000">
                <a:off x="4147920" y="2349720"/>
                <a:ext cx="1603080" cy="1864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38100">
                <a:solidFill>
                  <a:srgbClr val="59595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4" name="Google Shape;209;p17"/>
              <p:cNvSpPr/>
              <p:nvPr/>
            </p:nvSpPr>
            <p:spPr>
              <a:xfrm rot="5160000">
                <a:off x="4965120" y="2320200"/>
                <a:ext cx="190080" cy="222120"/>
              </a:xfrm>
              <a:prstGeom prst="triangle">
                <a:avLst>
                  <a:gd name="adj" fmla="val 50000"/>
                </a:avLst>
              </a:prstGeom>
              <a:solidFill>
                <a:schemeClr val="dk2">
                  <a:alpha val="50000"/>
                </a:scheme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85" name="Google Shape;210;p17"/>
            <p:cNvGrpSpPr/>
            <p:nvPr/>
          </p:nvGrpSpPr>
          <p:grpSpPr>
            <a:xfrm>
              <a:off x="3062160" y="3161160"/>
              <a:ext cx="1361160" cy="261000"/>
              <a:chOff x="3062160" y="3161160"/>
              <a:chExt cx="1361160" cy="261000"/>
            </a:xfrm>
          </p:grpSpPr>
          <p:sp>
            <p:nvSpPr>
              <p:cNvPr id="186" name="Google Shape;211;p17"/>
              <p:cNvSpPr/>
              <p:nvPr/>
            </p:nvSpPr>
            <p:spPr>
              <a:xfrm rot="650400">
                <a:off x="3049560" y="3291480"/>
                <a:ext cx="1386000" cy="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38100">
                <a:solidFill>
                  <a:srgbClr val="59595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7" name="Google Shape;212;p17"/>
              <p:cNvSpPr/>
              <p:nvPr/>
            </p:nvSpPr>
            <p:spPr>
              <a:xfrm rot="6050400">
                <a:off x="3668760" y="3183840"/>
                <a:ext cx="190080" cy="222120"/>
              </a:xfrm>
              <a:prstGeom prst="triangle">
                <a:avLst>
                  <a:gd name="adj" fmla="val 50000"/>
                </a:avLst>
              </a:prstGeom>
              <a:solidFill>
                <a:schemeClr val="dk2">
                  <a:alpha val="50000"/>
                </a:scheme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88" name="Google Shape;213;p17"/>
            <p:cNvSpPr/>
            <p:nvPr/>
          </p:nvSpPr>
          <p:spPr>
            <a:xfrm>
              <a:off x="2639520" y="2793960"/>
              <a:ext cx="548280" cy="639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1" lang="en" sz="30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N</a:t>
              </a:r>
              <a:endParaRPr b="0" lang="en-US" sz="3000" spc="-1" strike="noStrike">
                <a:latin typeface="Arial"/>
              </a:endParaRPr>
            </a:p>
          </p:txBody>
        </p:sp>
        <p:sp>
          <p:nvSpPr>
            <p:cNvPr id="189" name="Google Shape;214;p17"/>
            <p:cNvSpPr/>
            <p:nvPr/>
          </p:nvSpPr>
          <p:spPr>
            <a:xfrm>
              <a:off x="5713920" y="2834280"/>
              <a:ext cx="548280" cy="639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1" lang="en" sz="30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N</a:t>
              </a:r>
              <a:endParaRPr b="0" lang="en-US" sz="3000" spc="-1" strike="noStrike">
                <a:latin typeface="Arial"/>
              </a:endParaRPr>
            </a:p>
          </p:txBody>
        </p:sp>
        <p:grpSp>
          <p:nvGrpSpPr>
            <p:cNvPr id="190" name="Google Shape;215;p17"/>
            <p:cNvGrpSpPr/>
            <p:nvPr/>
          </p:nvGrpSpPr>
          <p:grpSpPr>
            <a:xfrm>
              <a:off x="4384440" y="3186360"/>
              <a:ext cx="1366920" cy="230760"/>
              <a:chOff x="4384440" y="3186360"/>
              <a:chExt cx="1366920" cy="230760"/>
            </a:xfrm>
          </p:grpSpPr>
          <p:sp>
            <p:nvSpPr>
              <p:cNvPr id="191" name="Google Shape;216;p17"/>
              <p:cNvSpPr/>
              <p:nvPr/>
            </p:nvSpPr>
            <p:spPr>
              <a:xfrm rot="21028800">
                <a:off x="4374720" y="3301920"/>
                <a:ext cx="1386000" cy="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38100">
                <a:solidFill>
                  <a:srgbClr val="595959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2" name="Google Shape;217;p17"/>
              <p:cNvSpPr/>
              <p:nvPr/>
            </p:nvSpPr>
            <p:spPr>
              <a:xfrm rot="4828800">
                <a:off x="4993920" y="3187440"/>
                <a:ext cx="190080" cy="221760"/>
              </a:xfrm>
              <a:prstGeom prst="triangle">
                <a:avLst>
                  <a:gd name="adj" fmla="val 50000"/>
                </a:avLst>
              </a:prstGeom>
              <a:solidFill>
                <a:schemeClr val="dk2">
                  <a:alpha val="50000"/>
                </a:scheme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93" name="Google Shape;218;p17"/>
            <p:cNvSpPr/>
            <p:nvPr/>
          </p:nvSpPr>
          <p:spPr>
            <a:xfrm>
              <a:off x="4145040" y="2535840"/>
              <a:ext cx="8280" cy="825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cc0000"/>
              </a:solidFill>
              <a:prstDash val="lgDash"/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94" name="Google Shape;219;p17"/>
          <p:cNvGrpSpPr/>
          <p:nvPr/>
        </p:nvGrpSpPr>
        <p:grpSpPr>
          <a:xfrm>
            <a:off x="6543360" y="1783080"/>
            <a:ext cx="2373120" cy="2985120"/>
            <a:chOff x="6543360" y="1783080"/>
            <a:chExt cx="2373120" cy="2985120"/>
          </a:xfrm>
        </p:grpSpPr>
        <p:sp>
          <p:nvSpPr>
            <p:cNvPr id="195" name="Google Shape;220;p17"/>
            <p:cNvSpPr/>
            <p:nvPr/>
          </p:nvSpPr>
          <p:spPr>
            <a:xfrm>
              <a:off x="6543360" y="4342320"/>
              <a:ext cx="237312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Photometric surveys</a:t>
              </a:r>
              <a:endParaRPr b="0" lang="en-US" sz="1600" spc="-1" strike="noStrike">
                <a:latin typeface="Arial"/>
              </a:endParaRPr>
            </a:p>
          </p:txBody>
        </p:sp>
        <p:pic>
          <p:nvPicPr>
            <p:cNvPr id="196" name="Google Shape;221;p17" descr=""/>
            <p:cNvPicPr/>
            <p:nvPr/>
          </p:nvPicPr>
          <p:blipFill>
            <a:blip r:embed="rId3">
              <a:alphaModFix amt="50000"/>
            </a:blip>
            <a:srcRect l="17087" t="39942" r="52795" b="9029"/>
            <a:stretch/>
          </p:blipFill>
          <p:spPr>
            <a:xfrm>
              <a:off x="6714000" y="1783080"/>
              <a:ext cx="2189880" cy="26240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97" name="Google Shape;222;p17"/>
          <p:cNvSpPr/>
          <p:nvPr/>
        </p:nvSpPr>
        <p:spPr>
          <a:xfrm>
            <a:off x="652932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Google Shape;223;p17"/>
          <p:cNvSpPr/>
          <p:nvPr/>
        </p:nvSpPr>
        <p:spPr>
          <a:xfrm>
            <a:off x="203364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Google Shape;224;p17"/>
          <p:cNvSpPr/>
          <p:nvPr/>
        </p:nvSpPr>
        <p:spPr>
          <a:xfrm>
            <a:off x="4917240" y="471528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(Raffelt 2008)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00" name="Google Shape;225;p17"/>
          <p:cNvSpPr/>
          <p:nvPr/>
        </p:nvSpPr>
        <p:spPr>
          <a:xfrm>
            <a:off x="-14760" y="4771440"/>
            <a:ext cx="63943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Image: NASA; ESA/A. Moitinho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9" dur="indefinite" restart="never" nodeType="tmRoot">
          <p:childTnLst>
            <p:seq>
              <p:cTn id="40" dur="indefinite" nodeType="mainSeq">
                <p:childTnLst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30;p18"/>
          <p:cNvSpPr/>
          <p:nvPr/>
        </p:nvSpPr>
        <p:spPr>
          <a:xfrm>
            <a:off x="6058080" y="4715280"/>
            <a:ext cx="297936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(O’Hare 2024)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02" name="Google Shape;231;p18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3. Nucleon interaction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PlaceHolder 1"/>
          <p:cNvSpPr>
            <a:spLocks noGrp="1"/>
          </p:cNvSpPr>
          <p:nvPr>
            <p:ph type="sldNum" idx="9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629CFB61-98F0-41A7-80F1-7AD11D1F55FB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6</a:t>
            </a:fld>
            <a:endParaRPr b="0" lang="en-US" sz="1000" spc="-1" strike="noStrike">
              <a:latin typeface="Times New Roman"/>
            </a:endParaRPr>
          </a:p>
        </p:txBody>
      </p:sp>
      <p:pic>
        <p:nvPicPr>
          <p:cNvPr id="204" name="Google Shape;233;p18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0" y="1159920"/>
            <a:ext cx="4535280" cy="3242160"/>
          </a:xfrm>
          <a:prstGeom prst="rect">
            <a:avLst/>
          </a:prstGeom>
          <a:ln w="0">
            <a:noFill/>
          </a:ln>
        </p:spPr>
      </p:pic>
      <p:pic>
        <p:nvPicPr>
          <p:cNvPr id="205" name="Google Shape;234;p18" descr="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4614120" y="1149120"/>
            <a:ext cx="4535280" cy="3252960"/>
          </a:xfrm>
          <a:prstGeom prst="rect">
            <a:avLst/>
          </a:prstGeom>
          <a:ln w="0">
            <a:noFill/>
          </a:ln>
        </p:spPr>
      </p:pic>
      <p:sp>
        <p:nvSpPr>
          <p:cNvPr id="206" name="Google Shape;235;p18"/>
          <p:cNvSpPr/>
          <p:nvPr/>
        </p:nvSpPr>
        <p:spPr>
          <a:xfrm>
            <a:off x="-14760" y="4771440"/>
            <a:ext cx="63943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Image: Ciaran O'Hare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40;p19"/>
          <p:cNvSpPr/>
          <p:nvPr/>
        </p:nvSpPr>
        <p:spPr>
          <a:xfrm>
            <a:off x="6058080" y="4715280"/>
            <a:ext cx="297936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(Haxton &amp; Lee 1991)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08" name="Google Shape;241;p19"/>
          <p:cNvSpPr/>
          <p:nvPr/>
        </p:nvSpPr>
        <p:spPr>
          <a:xfrm>
            <a:off x="652932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Google Shape;242;p19"/>
          <p:cNvSpPr/>
          <p:nvPr/>
        </p:nvSpPr>
        <p:spPr>
          <a:xfrm>
            <a:off x="1465560" y="1634760"/>
            <a:ext cx="60904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10" name="Google Shape;243;p19"/>
          <p:cNvGrpSpPr/>
          <p:nvPr/>
        </p:nvGrpSpPr>
        <p:grpSpPr>
          <a:xfrm>
            <a:off x="6662520" y="1754640"/>
            <a:ext cx="2202840" cy="3013560"/>
            <a:chOff x="6662520" y="1754640"/>
            <a:chExt cx="2202840" cy="3013560"/>
          </a:xfrm>
        </p:grpSpPr>
        <p:pic>
          <p:nvPicPr>
            <p:cNvPr id="211" name="Google Shape;244;p19" descr=""/>
            <p:cNvPicPr/>
            <p:nvPr/>
          </p:nvPicPr>
          <p:blipFill>
            <a:blip r:embed="rId1">
              <a:alphaModFix amt="50000"/>
            </a:blip>
            <a:srcRect l="3269" t="0" r="35822" b="1662"/>
            <a:stretch/>
          </p:blipFill>
          <p:spPr>
            <a:xfrm>
              <a:off x="6662520" y="1754640"/>
              <a:ext cx="2202840" cy="2540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Google Shape;245;p19"/>
            <p:cNvSpPr/>
            <p:nvPr/>
          </p:nvSpPr>
          <p:spPr>
            <a:xfrm>
              <a:off x="6662520" y="4342320"/>
              <a:ext cx="215208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Helioscopes</a:t>
              </a:r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213" name="Google Shape;246;p19"/>
          <p:cNvGrpSpPr/>
          <p:nvPr/>
        </p:nvGrpSpPr>
        <p:grpSpPr>
          <a:xfrm>
            <a:off x="-10080" y="1783080"/>
            <a:ext cx="2373120" cy="2985120"/>
            <a:chOff x="-10080" y="1783080"/>
            <a:chExt cx="2373120" cy="2985120"/>
          </a:xfrm>
        </p:grpSpPr>
        <p:pic>
          <p:nvPicPr>
            <p:cNvPr id="214" name="Google Shape;247;p19" descr=""/>
            <p:cNvPicPr/>
            <p:nvPr/>
          </p:nvPicPr>
          <p:blipFill>
            <a:blip r:embed="rId2">
              <a:alphaModFix amt="50000"/>
            </a:blip>
            <a:srcRect l="19097" t="0" r="24464" b="0"/>
            <a:stretch/>
          </p:blipFill>
          <p:spPr>
            <a:xfrm>
              <a:off x="450000" y="1783080"/>
              <a:ext cx="1472760" cy="2610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5" name="Google Shape;248;p19"/>
            <p:cNvSpPr/>
            <p:nvPr/>
          </p:nvSpPr>
          <p:spPr>
            <a:xfrm>
              <a:off x="-10080" y="4342320"/>
              <a:ext cx="237312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Sun interior</a:t>
              </a:r>
              <a:endParaRPr b="0" lang="en-US" sz="1600" spc="-1" strike="noStrike">
                <a:latin typeface="Arial"/>
              </a:endParaRPr>
            </a:p>
          </p:txBody>
        </p:sp>
      </p:grpSp>
      <p:sp>
        <p:nvSpPr>
          <p:cNvPr id="216" name="Google Shape;249;p19"/>
          <p:cNvSpPr/>
          <p:nvPr/>
        </p:nvSpPr>
        <p:spPr>
          <a:xfrm>
            <a:off x="203364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Google Shape;250;p19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3. Nucleon interaction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8" name="PlaceHolder 1"/>
          <p:cNvSpPr>
            <a:spLocks noGrp="1"/>
          </p:cNvSpPr>
          <p:nvPr>
            <p:ph type="sldNum" idx="10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7C660E0-4391-4799-9D2C-1C0C0820ADBE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7</a:t>
            </a:fld>
            <a:endParaRPr b="0" lang="en-US" sz="1000" spc="-1" strike="noStrike">
              <a:latin typeface="Times New Roman"/>
            </a:endParaRPr>
          </a:p>
        </p:txBody>
      </p:sp>
      <p:grpSp>
        <p:nvGrpSpPr>
          <p:cNvPr id="219" name="Google Shape;252;p19"/>
          <p:cNvGrpSpPr/>
          <p:nvPr/>
        </p:nvGrpSpPr>
        <p:grpSpPr>
          <a:xfrm>
            <a:off x="533520" y="488160"/>
            <a:ext cx="8183880" cy="1069200"/>
            <a:chOff x="533520" y="488160"/>
            <a:chExt cx="8183880" cy="1069200"/>
          </a:xfrm>
        </p:grpSpPr>
        <p:pic>
          <p:nvPicPr>
            <p:cNvPr id="220" name="Google Shape;253;p19" descr=""/>
            <p:cNvPicPr/>
            <p:nvPr/>
          </p:nvPicPr>
          <p:blipFill>
            <a:blip r:embed="rId3">
              <a:alphaModFix amt="50000"/>
            </a:blip>
            <a:stretch/>
          </p:blipFill>
          <p:spPr>
            <a:xfrm>
              <a:off x="533520" y="630720"/>
              <a:ext cx="8183880" cy="926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1" name="Google Shape;254;p19"/>
            <p:cNvSpPr/>
            <p:nvPr/>
          </p:nvSpPr>
          <p:spPr>
            <a:xfrm rot="10800000">
              <a:off x="7827480" y="488160"/>
              <a:ext cx="360" cy="254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525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" name="Google Shape;255;p19"/>
            <p:cNvSpPr/>
            <p:nvPr/>
          </p:nvSpPr>
          <p:spPr>
            <a:xfrm rot="10800000">
              <a:off x="6183720" y="512640"/>
              <a:ext cx="360" cy="254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525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" name="Google Shape;256;p19"/>
            <p:cNvSpPr/>
            <p:nvPr/>
          </p:nvSpPr>
          <p:spPr>
            <a:xfrm rot="10800000">
              <a:off x="4746960" y="512640"/>
              <a:ext cx="360" cy="254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525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24" name="Google Shape;257;p19"/>
          <p:cNvSpPr/>
          <p:nvPr/>
        </p:nvSpPr>
        <p:spPr>
          <a:xfrm>
            <a:off x="2596320" y="4325760"/>
            <a:ext cx="32911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Nuclear axion pump (M1)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225" name="Google Shape;258;p19"/>
          <p:cNvGrpSpPr/>
          <p:nvPr/>
        </p:nvGrpSpPr>
        <p:grpSpPr>
          <a:xfrm>
            <a:off x="4647960" y="2540160"/>
            <a:ext cx="2318760" cy="1323720"/>
            <a:chOff x="4647960" y="2540160"/>
            <a:chExt cx="2318760" cy="1323720"/>
          </a:xfrm>
        </p:grpSpPr>
        <p:grpSp>
          <p:nvGrpSpPr>
            <p:cNvPr id="226" name="Google Shape;259;p19"/>
            <p:cNvGrpSpPr/>
            <p:nvPr/>
          </p:nvGrpSpPr>
          <p:grpSpPr>
            <a:xfrm>
              <a:off x="4647960" y="2540160"/>
              <a:ext cx="2318760" cy="1323720"/>
              <a:chOff x="4647960" y="2540160"/>
              <a:chExt cx="2318760" cy="1323720"/>
            </a:xfrm>
          </p:grpSpPr>
          <p:sp>
            <p:nvSpPr>
              <p:cNvPr id="227" name="Google Shape;260;p19"/>
              <p:cNvSpPr/>
              <p:nvPr/>
            </p:nvSpPr>
            <p:spPr>
              <a:xfrm>
                <a:off x="5441040" y="2792520"/>
                <a:ext cx="780480" cy="6393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 algn="ctr"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i="1" lang="en" sz="3000" spc="-1" strike="noStrike">
                    <a:solidFill>
                      <a:srgbClr val="351c75"/>
                    </a:solidFill>
                    <a:latin typeface="EB Garamond"/>
                    <a:ea typeface="EB Garamond"/>
                  </a:rPr>
                  <a:t>a</a:t>
                </a:r>
                <a:endParaRPr b="0" lang="en-US" sz="3000" spc="-1" strike="noStrike">
                  <a:latin typeface="Arial"/>
                </a:endParaRPr>
              </a:p>
            </p:txBody>
          </p:sp>
          <p:sp>
            <p:nvSpPr>
              <p:cNvPr id="228" name="Google Shape;261;p19"/>
              <p:cNvSpPr/>
              <p:nvPr/>
            </p:nvSpPr>
            <p:spPr>
              <a:xfrm rot="10800000">
                <a:off x="4647960" y="2540160"/>
                <a:ext cx="360" cy="132372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38100">
                <a:solidFill>
                  <a:srgbClr val="595959"/>
                </a:solidFill>
                <a:round/>
                <a:head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9" name="Google Shape;262;p19"/>
              <p:cNvSpPr/>
              <p:nvPr/>
            </p:nvSpPr>
            <p:spPr>
              <a:xfrm>
                <a:off x="4763880" y="3178800"/>
                <a:ext cx="2202840" cy="3538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182880" bIns="182880" anchor="t">
                <a:no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" sz="1600" spc="-1" strike="noStrike">
                    <a:solidFill>
                      <a:srgbClr val="595959"/>
                    </a:solidFill>
                    <a:latin typeface="EB Garamond"/>
                    <a:ea typeface="EB Garamond"/>
                  </a:rPr>
                  <a:t>Line axion emission</a:t>
                </a:r>
                <a:endParaRPr b="0" lang="en-US" sz="1600" spc="-1" strike="noStrike">
                  <a:latin typeface="Arial"/>
                </a:endParaRPr>
              </a:p>
            </p:txBody>
          </p:sp>
        </p:grpSp>
        <p:sp>
          <p:nvSpPr>
            <p:cNvPr id="230" name="Google Shape;263;p19"/>
            <p:cNvSpPr/>
            <p:nvPr/>
          </p:nvSpPr>
          <p:spPr>
            <a:xfrm>
              <a:off x="4719600" y="3206160"/>
              <a:ext cx="9673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674ea7"/>
              </a:solidFill>
              <a:prstDash val="dash"/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31" name="Google Shape;264;p19"/>
          <p:cNvGrpSpPr/>
          <p:nvPr/>
        </p:nvGrpSpPr>
        <p:grpSpPr>
          <a:xfrm>
            <a:off x="2325600" y="2564640"/>
            <a:ext cx="2202840" cy="1289520"/>
            <a:chOff x="2325600" y="2564640"/>
            <a:chExt cx="2202840" cy="1289520"/>
          </a:xfrm>
        </p:grpSpPr>
        <p:sp>
          <p:nvSpPr>
            <p:cNvPr id="232" name="Google Shape;265;p19"/>
            <p:cNvSpPr/>
            <p:nvPr/>
          </p:nvSpPr>
          <p:spPr>
            <a:xfrm>
              <a:off x="2630520" y="3114000"/>
              <a:ext cx="780480" cy="639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i="1" lang="en" sz="3000" spc="-1" strike="noStrike">
                  <a:solidFill>
                    <a:srgbClr val="1155cc"/>
                  </a:solidFill>
                  <a:latin typeface="EB Garamond"/>
                  <a:ea typeface="EB Garamond"/>
                </a:rPr>
                <a:t>γ</a:t>
              </a:r>
              <a:endParaRPr b="0" lang="en-US" sz="3000" spc="-1" strike="noStrike">
                <a:latin typeface="Arial"/>
              </a:endParaRPr>
            </a:p>
          </p:txBody>
        </p:sp>
        <p:sp>
          <p:nvSpPr>
            <p:cNvPr id="233" name="Google Shape;266;p19"/>
            <p:cNvSpPr/>
            <p:nvPr/>
          </p:nvSpPr>
          <p:spPr>
            <a:xfrm rot="21570000">
              <a:off x="2385720" y="3157920"/>
              <a:ext cx="1381320" cy="155880"/>
            </a:xfrm>
            <a:custGeom>
              <a:avLst/>
              <a:gdLst/>
              <a:ahLst/>
              <a:rect l="l" t="t" r="r" b="b"/>
              <a:pathLst>
                <a:path w="199814" h="21306">
                  <a:moveTo>
                    <a:pt x="0" y="14534"/>
                  </a:moveTo>
                  <a:cubicBezTo>
                    <a:pt x="0" y="8839"/>
                    <a:pt x="7755" y="278"/>
                    <a:pt x="12700" y="3104"/>
                  </a:cubicBezTo>
                  <a:cubicBezTo>
                    <a:pt x="18997" y="6703"/>
                    <a:pt x="18669" y="21651"/>
                    <a:pt x="25824" y="20460"/>
                  </a:cubicBezTo>
                  <a:cubicBezTo>
                    <a:pt x="31678" y="19485"/>
                    <a:pt x="30730" y="9546"/>
                    <a:pt x="34290" y="4797"/>
                  </a:cubicBezTo>
                  <a:cubicBezTo>
                    <a:pt x="35918" y="2625"/>
                    <a:pt x="39700" y="2869"/>
                    <a:pt x="42334" y="3527"/>
                  </a:cubicBezTo>
                  <a:cubicBezTo>
                    <a:pt x="49563" y="5333"/>
                    <a:pt x="48429" y="21307"/>
                    <a:pt x="55880" y="21307"/>
                  </a:cubicBezTo>
                  <a:cubicBezTo>
                    <a:pt x="62967" y="21307"/>
                    <a:pt x="63146" y="8961"/>
                    <a:pt x="68157" y="3950"/>
                  </a:cubicBezTo>
                  <a:cubicBezTo>
                    <a:pt x="71913" y="194"/>
                    <a:pt x="80211" y="4357"/>
                    <a:pt x="83397" y="8607"/>
                  </a:cubicBezTo>
                  <a:cubicBezTo>
                    <a:pt x="85839" y="11864"/>
                    <a:pt x="86221" y="17780"/>
                    <a:pt x="90170" y="18767"/>
                  </a:cubicBezTo>
                  <a:cubicBezTo>
                    <a:pt x="98992" y="20971"/>
                    <a:pt x="101573" y="2346"/>
                    <a:pt x="110490" y="564"/>
                  </a:cubicBezTo>
                  <a:cubicBezTo>
                    <a:pt x="114083" y="-154"/>
                    <a:pt x="118483" y="936"/>
                    <a:pt x="121074" y="3527"/>
                  </a:cubicBezTo>
                  <a:cubicBezTo>
                    <a:pt x="124706" y="7159"/>
                    <a:pt x="125250" y="15804"/>
                    <a:pt x="130387" y="15804"/>
                  </a:cubicBezTo>
                  <a:cubicBezTo>
                    <a:pt x="134905" y="15804"/>
                    <a:pt x="136031" y="8748"/>
                    <a:pt x="138854" y="5220"/>
                  </a:cubicBezTo>
                  <a:cubicBezTo>
                    <a:pt x="141361" y="2086"/>
                    <a:pt x="146734" y="2537"/>
                    <a:pt x="150707" y="3104"/>
                  </a:cubicBezTo>
                  <a:cubicBezTo>
                    <a:pt x="155053" y="3724"/>
                    <a:pt x="157888" y="8579"/>
                    <a:pt x="160020" y="12417"/>
                  </a:cubicBezTo>
                  <a:cubicBezTo>
                    <a:pt x="160952" y="14095"/>
                    <a:pt x="161545" y="17539"/>
                    <a:pt x="163407" y="17074"/>
                  </a:cubicBezTo>
                  <a:cubicBezTo>
                    <a:pt x="170001" y="15427"/>
                    <a:pt x="171517" y="5913"/>
                    <a:pt x="176954" y="1834"/>
                  </a:cubicBezTo>
                  <a:cubicBezTo>
                    <a:pt x="179796" y="-298"/>
                    <a:pt x="184053" y="-132"/>
                    <a:pt x="187537" y="564"/>
                  </a:cubicBezTo>
                  <a:cubicBezTo>
                    <a:pt x="193721" y="1800"/>
                    <a:pt x="193508" y="14957"/>
                    <a:pt x="199814" y="14957"/>
                  </a:cubicBezTo>
                </a:path>
              </a:pathLst>
            </a:custGeom>
            <a:noFill/>
            <a:ln w="28575">
              <a:solidFill>
                <a:srgbClr val="3c78d8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4" name="Google Shape;267;p19"/>
            <p:cNvSpPr/>
            <p:nvPr/>
          </p:nvSpPr>
          <p:spPr>
            <a:xfrm rot="10800000">
              <a:off x="3838320" y="2564640"/>
              <a:ext cx="360" cy="1289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38100">
              <a:solidFill>
                <a:srgbClr val="595959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5" name="Google Shape;268;p19"/>
            <p:cNvSpPr/>
            <p:nvPr/>
          </p:nvSpPr>
          <p:spPr>
            <a:xfrm>
              <a:off x="2325600" y="2721600"/>
              <a:ext cx="2202840" cy="353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Photoexcitation</a:t>
              </a:r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236" name="Google Shape;269;p19"/>
          <p:cNvGrpSpPr/>
          <p:nvPr/>
        </p:nvGrpSpPr>
        <p:grpSpPr>
          <a:xfrm>
            <a:off x="2425320" y="1877040"/>
            <a:ext cx="4125960" cy="2317680"/>
            <a:chOff x="2425320" y="1877040"/>
            <a:chExt cx="4125960" cy="2317680"/>
          </a:xfrm>
        </p:grpSpPr>
        <p:sp>
          <p:nvSpPr>
            <p:cNvPr id="237" name="Google Shape;270;p19"/>
            <p:cNvSpPr/>
            <p:nvPr/>
          </p:nvSpPr>
          <p:spPr>
            <a:xfrm>
              <a:off x="2852280" y="3993480"/>
              <a:ext cx="26208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8" name="Google Shape;271;p19"/>
            <p:cNvSpPr/>
            <p:nvPr/>
          </p:nvSpPr>
          <p:spPr>
            <a:xfrm>
              <a:off x="2425320" y="3646440"/>
              <a:ext cx="1110960" cy="548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24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½</a:t>
              </a:r>
              <a:r>
                <a:rPr b="0" lang="en" sz="2400" spc="-1" strike="noStrike" baseline="30000">
                  <a:solidFill>
                    <a:srgbClr val="434343"/>
                  </a:solidFill>
                  <a:latin typeface="EB Garamond"/>
                  <a:ea typeface="EB Garamond"/>
                </a:rPr>
                <a:t>+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39" name="Google Shape;272;p19"/>
            <p:cNvSpPr/>
            <p:nvPr/>
          </p:nvSpPr>
          <p:spPr>
            <a:xfrm>
              <a:off x="2852280" y="2514240"/>
              <a:ext cx="26208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0" name="Google Shape;273;p19"/>
            <p:cNvSpPr/>
            <p:nvPr/>
          </p:nvSpPr>
          <p:spPr>
            <a:xfrm>
              <a:off x="2456640" y="2152440"/>
              <a:ext cx="1110960" cy="548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24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³⁄₂</a:t>
              </a:r>
              <a:r>
                <a:rPr b="0" lang="en" sz="2400" spc="-1" strike="noStrike" baseline="30000">
                  <a:solidFill>
                    <a:srgbClr val="434343"/>
                  </a:solidFill>
                  <a:latin typeface="EB Garamond"/>
                  <a:ea typeface="EB Garamond"/>
                </a:rPr>
                <a:t>+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41" name="Google Shape;274;p19"/>
            <p:cNvSpPr/>
            <p:nvPr/>
          </p:nvSpPr>
          <p:spPr>
            <a:xfrm>
              <a:off x="5440320" y="2262240"/>
              <a:ext cx="111096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14.4 keV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242" name="Google Shape;275;p19"/>
            <p:cNvSpPr/>
            <p:nvPr/>
          </p:nvSpPr>
          <p:spPr>
            <a:xfrm>
              <a:off x="2625480" y="1877040"/>
              <a:ext cx="3193560" cy="353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20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57</a:t>
              </a:r>
              <a:r>
                <a:rPr b="0" lang="en" sz="20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Fe nucleus</a:t>
              </a:r>
              <a:endParaRPr b="0" lang="en-US" sz="2000" spc="-1" strike="noStrike">
                <a:latin typeface="Arial"/>
              </a:endParaRPr>
            </a:p>
          </p:txBody>
        </p:sp>
      </p:grpSp>
      <p:sp>
        <p:nvSpPr>
          <p:cNvPr id="243" name="Google Shape;276;p19"/>
          <p:cNvSpPr/>
          <p:nvPr/>
        </p:nvSpPr>
        <p:spPr>
          <a:xfrm>
            <a:off x="3750480" y="3886560"/>
            <a:ext cx="198000" cy="198000"/>
          </a:xfrm>
          <a:prstGeom prst="ellipse">
            <a:avLst/>
          </a:prstGeom>
          <a:solidFill>
            <a:srgbClr val="d5a6bd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Google Shape;277;p19"/>
          <p:cNvSpPr/>
          <p:nvPr/>
        </p:nvSpPr>
        <p:spPr>
          <a:xfrm>
            <a:off x="3750480" y="3886560"/>
            <a:ext cx="198000" cy="198000"/>
          </a:xfrm>
          <a:prstGeom prst="ellipse">
            <a:avLst/>
          </a:prstGeom>
          <a:solidFill>
            <a:srgbClr val="741b47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Google Shape;278;p19"/>
          <p:cNvSpPr/>
          <p:nvPr/>
        </p:nvSpPr>
        <p:spPr>
          <a:xfrm>
            <a:off x="4123080" y="2410920"/>
            <a:ext cx="198000" cy="198000"/>
          </a:xfrm>
          <a:prstGeom prst="ellipse">
            <a:avLst/>
          </a:prstGeom>
          <a:solidFill>
            <a:srgbClr val="e06666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Google Shape;279;p19"/>
          <p:cNvSpPr/>
          <p:nvPr/>
        </p:nvSpPr>
        <p:spPr>
          <a:xfrm>
            <a:off x="4123080" y="2410920"/>
            <a:ext cx="198000" cy="198000"/>
          </a:xfrm>
          <a:prstGeom prst="ellipse">
            <a:avLst/>
          </a:prstGeom>
          <a:solidFill>
            <a:srgbClr val="cc0000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Google Shape;280;p19"/>
          <p:cNvSpPr/>
          <p:nvPr/>
        </p:nvSpPr>
        <p:spPr>
          <a:xfrm>
            <a:off x="4554720" y="3886560"/>
            <a:ext cx="198000" cy="198000"/>
          </a:xfrm>
          <a:prstGeom prst="ellipse">
            <a:avLst/>
          </a:prstGeom>
          <a:solidFill>
            <a:srgbClr val="4c1130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8" name="Google Shape;281;p19"/>
          <p:cNvSpPr/>
          <p:nvPr/>
        </p:nvSpPr>
        <p:spPr>
          <a:xfrm>
            <a:off x="4750560" y="108360"/>
            <a:ext cx="1937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Isovector coupling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9" name="Google Shape;282;p19"/>
          <p:cNvSpPr/>
          <p:nvPr/>
        </p:nvSpPr>
        <p:spPr>
          <a:xfrm>
            <a:off x="6432840" y="108360"/>
            <a:ext cx="22579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Nucleon isospin doublet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Google Shape;283;p19"/>
          <p:cNvSpPr/>
          <p:nvPr/>
        </p:nvSpPr>
        <p:spPr>
          <a:xfrm>
            <a:off x="3177000" y="108360"/>
            <a:ext cx="1937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595959"/>
                </a:solidFill>
                <a:latin typeface="EB Garamond"/>
                <a:ea typeface="EB Garamond"/>
              </a:rPr>
              <a:t>Isoscalar coupling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Google Shape;284;p19"/>
          <p:cNvSpPr/>
          <p:nvPr/>
        </p:nvSpPr>
        <p:spPr>
          <a:xfrm>
            <a:off x="-14760" y="4771440"/>
            <a:ext cx="63943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Image: NASA; CERN/Brice Maximilien 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3" dur="indefinite" restart="never" nodeType="tmRoot">
          <p:childTnLst>
            <p:seq>
              <p:cTn id="54" dur="indefinite" nodeType="mainSeq">
                <p:childTnLst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89;p20"/>
          <p:cNvGrpSpPr/>
          <p:nvPr/>
        </p:nvGrpSpPr>
        <p:grpSpPr>
          <a:xfrm>
            <a:off x="1470960" y="1142640"/>
            <a:ext cx="5703840" cy="2867040"/>
            <a:chOff x="1470960" y="1142640"/>
            <a:chExt cx="5703840" cy="2867040"/>
          </a:xfrm>
        </p:grpSpPr>
        <p:sp>
          <p:nvSpPr>
            <p:cNvPr id="253" name="Google Shape;290;p20"/>
            <p:cNvSpPr/>
            <p:nvPr/>
          </p:nvSpPr>
          <p:spPr>
            <a:xfrm>
              <a:off x="4404960" y="2838600"/>
              <a:ext cx="1171080" cy="1171080"/>
            </a:xfrm>
            <a:prstGeom prst="donut">
              <a:avLst>
                <a:gd name="adj" fmla="val 25000"/>
              </a:avLst>
            </a:prstGeom>
            <a:solidFill>
              <a:srgbClr val="00ff0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4" name="Google Shape;291;p20"/>
            <p:cNvSpPr/>
            <p:nvPr/>
          </p:nvSpPr>
          <p:spPr>
            <a:xfrm>
              <a:off x="1470960" y="1142640"/>
              <a:ext cx="570384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1" lang="en" sz="1600" spc="-1" strike="noStrike">
                  <a:solidFill>
                    <a:srgbClr val="595959"/>
                  </a:solidFill>
                  <a:highlight>
                    <a:srgbClr val="00ff00"/>
                  </a:highlight>
                  <a:latin typeface="EB Garamond"/>
                  <a:ea typeface="EB Garamond"/>
                </a:rPr>
                <a:t>Good:</a:t>
              </a: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 Distinct spectral profile after conversion into photon</a:t>
              </a:r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255" name="Google Shape;292;p20"/>
          <p:cNvGrpSpPr/>
          <p:nvPr/>
        </p:nvGrpSpPr>
        <p:grpSpPr>
          <a:xfrm>
            <a:off x="5243400" y="1847880"/>
            <a:ext cx="3516120" cy="1642680"/>
            <a:chOff x="5243400" y="1847880"/>
            <a:chExt cx="3516120" cy="1642680"/>
          </a:xfrm>
        </p:grpSpPr>
        <p:sp>
          <p:nvSpPr>
            <p:cNvPr id="256" name="Google Shape;293;p20"/>
            <p:cNvSpPr/>
            <p:nvPr/>
          </p:nvSpPr>
          <p:spPr>
            <a:xfrm>
              <a:off x="5243400" y="1924200"/>
              <a:ext cx="1171080" cy="1171080"/>
            </a:xfrm>
            <a:prstGeom prst="donut">
              <a:avLst>
                <a:gd name="adj" fmla="val 25000"/>
              </a:avLst>
            </a:prstGeom>
            <a:solidFill>
              <a:srgbClr val="00ffff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" name="Google Shape;294;p20"/>
            <p:cNvSpPr/>
            <p:nvPr/>
          </p:nvSpPr>
          <p:spPr>
            <a:xfrm>
              <a:off x="6643800" y="1847880"/>
              <a:ext cx="2115720" cy="1642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1" lang="en" sz="1600" spc="-1" strike="noStrike">
                  <a:solidFill>
                    <a:srgbClr val="595959"/>
                  </a:solidFill>
                  <a:highlight>
                    <a:srgbClr val="00ffff"/>
                  </a:highlight>
                  <a:latin typeface="EB Garamond"/>
                  <a:ea typeface="EB Garamond"/>
                </a:rPr>
                <a:t>Problem:</a:t>
              </a: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 Hydrogen burning in the Sun occurs at 10</a:t>
              </a:r>
              <a:r>
                <a:rPr b="0" lang="en" sz="16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7</a:t>
              </a: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 K (1 keV), only thermally exciting one </a:t>
              </a:r>
              <a:r>
                <a:rPr b="0" lang="en" sz="16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57</a:t>
              </a: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Fe nucleus out of every million.</a:t>
              </a:r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258" name="Google Shape;295;p20"/>
          <p:cNvGrpSpPr/>
          <p:nvPr/>
        </p:nvGrpSpPr>
        <p:grpSpPr>
          <a:xfrm>
            <a:off x="301320" y="1566000"/>
            <a:ext cx="4125240" cy="2167920"/>
            <a:chOff x="301320" y="1566000"/>
            <a:chExt cx="4125240" cy="2167920"/>
          </a:xfrm>
        </p:grpSpPr>
        <p:sp>
          <p:nvSpPr>
            <p:cNvPr id="259" name="Google Shape;296;p20"/>
            <p:cNvSpPr/>
            <p:nvPr/>
          </p:nvSpPr>
          <p:spPr>
            <a:xfrm>
              <a:off x="3262320" y="1566000"/>
              <a:ext cx="1164240" cy="1171080"/>
            </a:xfrm>
            <a:prstGeom prst="donut">
              <a:avLst>
                <a:gd name="adj" fmla="val 25000"/>
              </a:avLst>
            </a:prstGeom>
            <a:solidFill>
              <a:srgbClr val="ffff0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0" name="Google Shape;297;p20"/>
            <p:cNvSpPr/>
            <p:nvPr/>
          </p:nvSpPr>
          <p:spPr>
            <a:xfrm>
              <a:off x="301320" y="1847880"/>
              <a:ext cx="1667880" cy="1886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1" lang="en" sz="1600" spc="-1" strike="noStrike">
                  <a:solidFill>
                    <a:srgbClr val="595959"/>
                  </a:solidFill>
                  <a:highlight>
                    <a:srgbClr val="ffff00"/>
                  </a:highlight>
                  <a:latin typeface="EB Garamond"/>
                  <a:ea typeface="EB Garamond"/>
                </a:rPr>
                <a:t>Problem:</a:t>
              </a: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 Need odd-</a:t>
              </a:r>
              <a:r>
                <a:rPr b="0" i="1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A</a:t>
              </a: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 isotopes to get a low-lying excited state, but Sun only has trace amounts of those from formation.</a:t>
              </a:r>
              <a:endParaRPr b="0" lang="en-US" sz="1600" spc="-1" strike="noStrike">
                <a:latin typeface="Arial"/>
              </a:endParaRPr>
            </a:p>
          </p:txBody>
        </p:sp>
      </p:grpSp>
      <p:sp>
        <p:nvSpPr>
          <p:cNvPr id="261" name="Google Shape;298;p20"/>
          <p:cNvSpPr/>
          <p:nvPr/>
        </p:nvSpPr>
        <p:spPr>
          <a:xfrm>
            <a:off x="6031080" y="4715280"/>
            <a:ext cx="300636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(Haxton &amp; Lee 1991)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</p:txBody>
      </p:sp>
      <p:sp>
        <p:nvSpPr>
          <p:cNvPr id="262" name="Google Shape;299;p20"/>
          <p:cNvSpPr/>
          <p:nvPr/>
        </p:nvSpPr>
        <p:spPr>
          <a:xfrm>
            <a:off x="652932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Google Shape;300;p20"/>
          <p:cNvSpPr/>
          <p:nvPr/>
        </p:nvSpPr>
        <p:spPr>
          <a:xfrm>
            <a:off x="1465560" y="1634760"/>
            <a:ext cx="60904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Google Shape;301;p20"/>
          <p:cNvSpPr/>
          <p:nvPr/>
        </p:nvSpPr>
        <p:spPr>
          <a:xfrm>
            <a:off x="2033640" y="1892160"/>
            <a:ext cx="360" cy="305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Google Shape;302;p20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3. Nucleon interaction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6" name="Google Shape;303;p20"/>
          <p:cNvSpPr/>
          <p:nvPr/>
        </p:nvSpPr>
        <p:spPr>
          <a:xfrm>
            <a:off x="2596320" y="4325760"/>
            <a:ext cx="32911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182880" bIns="18288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Nuclear axion pump (M1)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267" name="Google Shape;304;p20"/>
          <p:cNvGrpSpPr/>
          <p:nvPr/>
        </p:nvGrpSpPr>
        <p:grpSpPr>
          <a:xfrm>
            <a:off x="4719600" y="2792520"/>
            <a:ext cx="2247120" cy="740160"/>
            <a:chOff x="4719600" y="2792520"/>
            <a:chExt cx="2247120" cy="740160"/>
          </a:xfrm>
        </p:grpSpPr>
        <p:grpSp>
          <p:nvGrpSpPr>
            <p:cNvPr id="268" name="Google Shape;305;p20"/>
            <p:cNvGrpSpPr/>
            <p:nvPr/>
          </p:nvGrpSpPr>
          <p:grpSpPr>
            <a:xfrm>
              <a:off x="4763880" y="2792520"/>
              <a:ext cx="2202840" cy="740160"/>
              <a:chOff x="4763880" y="2792520"/>
              <a:chExt cx="2202840" cy="740160"/>
            </a:xfrm>
          </p:grpSpPr>
          <p:sp>
            <p:nvSpPr>
              <p:cNvPr id="269" name="Google Shape;306;p20"/>
              <p:cNvSpPr/>
              <p:nvPr/>
            </p:nvSpPr>
            <p:spPr>
              <a:xfrm>
                <a:off x="5441040" y="2792520"/>
                <a:ext cx="780480" cy="6393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 algn="ctr"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i="1" lang="en" sz="3000" spc="-1" strike="noStrike">
                    <a:solidFill>
                      <a:srgbClr val="351c75"/>
                    </a:solidFill>
                    <a:latin typeface="EB Garamond"/>
                    <a:ea typeface="EB Garamond"/>
                  </a:rPr>
                  <a:t>a</a:t>
                </a:r>
                <a:endParaRPr b="0" lang="en-US" sz="3000" spc="-1" strike="noStrike">
                  <a:latin typeface="Arial"/>
                </a:endParaRPr>
              </a:p>
            </p:txBody>
          </p:sp>
          <p:sp>
            <p:nvSpPr>
              <p:cNvPr id="270" name="Google Shape;307;p20"/>
              <p:cNvSpPr/>
              <p:nvPr/>
            </p:nvSpPr>
            <p:spPr>
              <a:xfrm>
                <a:off x="4763880" y="3178800"/>
                <a:ext cx="2202840" cy="3538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182880" bIns="182880" anchor="t">
                <a:no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" sz="1600" spc="-1" strike="noStrike">
                    <a:solidFill>
                      <a:srgbClr val="595959"/>
                    </a:solidFill>
                    <a:latin typeface="EB Garamond"/>
                    <a:ea typeface="EB Garamond"/>
                  </a:rPr>
                  <a:t>Line axion emission</a:t>
                </a:r>
                <a:endParaRPr b="0" lang="en-US" sz="1600" spc="-1" strike="noStrike">
                  <a:latin typeface="Arial"/>
                </a:endParaRPr>
              </a:p>
            </p:txBody>
          </p:sp>
        </p:grpSp>
        <p:sp>
          <p:nvSpPr>
            <p:cNvPr id="271" name="Google Shape;308;p20"/>
            <p:cNvSpPr/>
            <p:nvPr/>
          </p:nvSpPr>
          <p:spPr>
            <a:xfrm>
              <a:off x="4719600" y="3206160"/>
              <a:ext cx="9673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674ea7"/>
              </a:solidFill>
              <a:prstDash val="dash"/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72" name="Google Shape;309;p20"/>
          <p:cNvGrpSpPr/>
          <p:nvPr/>
        </p:nvGrpSpPr>
        <p:grpSpPr>
          <a:xfrm>
            <a:off x="2325600" y="2721600"/>
            <a:ext cx="2202840" cy="1031760"/>
            <a:chOff x="2325600" y="2721600"/>
            <a:chExt cx="2202840" cy="1031760"/>
          </a:xfrm>
        </p:grpSpPr>
        <p:sp>
          <p:nvSpPr>
            <p:cNvPr id="273" name="Google Shape;310;p20"/>
            <p:cNvSpPr/>
            <p:nvPr/>
          </p:nvSpPr>
          <p:spPr>
            <a:xfrm>
              <a:off x="2630520" y="3114000"/>
              <a:ext cx="780480" cy="639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i="1" lang="en" sz="3000" spc="-1" strike="noStrike">
                  <a:solidFill>
                    <a:srgbClr val="1155cc"/>
                  </a:solidFill>
                  <a:latin typeface="EB Garamond"/>
                  <a:ea typeface="EB Garamond"/>
                </a:rPr>
                <a:t>γ</a:t>
              </a:r>
              <a:endParaRPr b="0" lang="en-US" sz="3000" spc="-1" strike="noStrike">
                <a:latin typeface="Arial"/>
              </a:endParaRPr>
            </a:p>
          </p:txBody>
        </p:sp>
        <p:sp>
          <p:nvSpPr>
            <p:cNvPr id="274" name="Google Shape;311;p20"/>
            <p:cNvSpPr/>
            <p:nvPr/>
          </p:nvSpPr>
          <p:spPr>
            <a:xfrm rot="21570000">
              <a:off x="2385720" y="3157920"/>
              <a:ext cx="1381320" cy="155880"/>
            </a:xfrm>
            <a:custGeom>
              <a:avLst/>
              <a:gdLst/>
              <a:ahLst/>
              <a:rect l="l" t="t" r="r" b="b"/>
              <a:pathLst>
                <a:path w="199814" h="21306">
                  <a:moveTo>
                    <a:pt x="0" y="14534"/>
                  </a:moveTo>
                  <a:cubicBezTo>
                    <a:pt x="0" y="8839"/>
                    <a:pt x="7755" y="278"/>
                    <a:pt x="12700" y="3104"/>
                  </a:cubicBezTo>
                  <a:cubicBezTo>
                    <a:pt x="18997" y="6703"/>
                    <a:pt x="18669" y="21651"/>
                    <a:pt x="25824" y="20460"/>
                  </a:cubicBezTo>
                  <a:cubicBezTo>
                    <a:pt x="31678" y="19485"/>
                    <a:pt x="30730" y="9546"/>
                    <a:pt x="34290" y="4797"/>
                  </a:cubicBezTo>
                  <a:cubicBezTo>
                    <a:pt x="35918" y="2625"/>
                    <a:pt x="39700" y="2869"/>
                    <a:pt x="42334" y="3527"/>
                  </a:cubicBezTo>
                  <a:cubicBezTo>
                    <a:pt x="49563" y="5333"/>
                    <a:pt x="48429" y="21307"/>
                    <a:pt x="55880" y="21307"/>
                  </a:cubicBezTo>
                  <a:cubicBezTo>
                    <a:pt x="62967" y="21307"/>
                    <a:pt x="63146" y="8961"/>
                    <a:pt x="68157" y="3950"/>
                  </a:cubicBezTo>
                  <a:cubicBezTo>
                    <a:pt x="71913" y="194"/>
                    <a:pt x="80211" y="4357"/>
                    <a:pt x="83397" y="8607"/>
                  </a:cubicBezTo>
                  <a:cubicBezTo>
                    <a:pt x="85839" y="11864"/>
                    <a:pt x="86221" y="17780"/>
                    <a:pt x="90170" y="18767"/>
                  </a:cubicBezTo>
                  <a:cubicBezTo>
                    <a:pt x="98992" y="20971"/>
                    <a:pt x="101573" y="2346"/>
                    <a:pt x="110490" y="564"/>
                  </a:cubicBezTo>
                  <a:cubicBezTo>
                    <a:pt x="114083" y="-154"/>
                    <a:pt x="118483" y="936"/>
                    <a:pt x="121074" y="3527"/>
                  </a:cubicBezTo>
                  <a:cubicBezTo>
                    <a:pt x="124706" y="7159"/>
                    <a:pt x="125250" y="15804"/>
                    <a:pt x="130387" y="15804"/>
                  </a:cubicBezTo>
                  <a:cubicBezTo>
                    <a:pt x="134905" y="15804"/>
                    <a:pt x="136031" y="8748"/>
                    <a:pt x="138854" y="5220"/>
                  </a:cubicBezTo>
                  <a:cubicBezTo>
                    <a:pt x="141361" y="2086"/>
                    <a:pt x="146734" y="2537"/>
                    <a:pt x="150707" y="3104"/>
                  </a:cubicBezTo>
                  <a:cubicBezTo>
                    <a:pt x="155053" y="3724"/>
                    <a:pt x="157888" y="8579"/>
                    <a:pt x="160020" y="12417"/>
                  </a:cubicBezTo>
                  <a:cubicBezTo>
                    <a:pt x="160952" y="14095"/>
                    <a:pt x="161545" y="17539"/>
                    <a:pt x="163407" y="17074"/>
                  </a:cubicBezTo>
                  <a:cubicBezTo>
                    <a:pt x="170001" y="15427"/>
                    <a:pt x="171517" y="5913"/>
                    <a:pt x="176954" y="1834"/>
                  </a:cubicBezTo>
                  <a:cubicBezTo>
                    <a:pt x="179796" y="-298"/>
                    <a:pt x="184053" y="-132"/>
                    <a:pt x="187537" y="564"/>
                  </a:cubicBezTo>
                  <a:cubicBezTo>
                    <a:pt x="193721" y="1800"/>
                    <a:pt x="193508" y="14957"/>
                    <a:pt x="199814" y="14957"/>
                  </a:cubicBezTo>
                </a:path>
              </a:pathLst>
            </a:custGeom>
            <a:noFill/>
            <a:ln w="28575">
              <a:solidFill>
                <a:srgbClr val="3c78d8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5" name="Google Shape;312;p20"/>
            <p:cNvSpPr/>
            <p:nvPr/>
          </p:nvSpPr>
          <p:spPr>
            <a:xfrm>
              <a:off x="2325600" y="2721600"/>
              <a:ext cx="2202840" cy="353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Photoexcitation</a:t>
              </a:r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276" name="Google Shape;313;p20"/>
          <p:cNvGrpSpPr/>
          <p:nvPr/>
        </p:nvGrpSpPr>
        <p:grpSpPr>
          <a:xfrm>
            <a:off x="2425320" y="1877040"/>
            <a:ext cx="4125960" cy="2317680"/>
            <a:chOff x="2425320" y="1877040"/>
            <a:chExt cx="4125960" cy="2317680"/>
          </a:xfrm>
        </p:grpSpPr>
        <p:sp>
          <p:nvSpPr>
            <p:cNvPr id="277" name="Google Shape;314;p20"/>
            <p:cNvSpPr/>
            <p:nvPr/>
          </p:nvSpPr>
          <p:spPr>
            <a:xfrm>
              <a:off x="2852280" y="3993480"/>
              <a:ext cx="26208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8" name="Google Shape;315;p20"/>
            <p:cNvSpPr/>
            <p:nvPr/>
          </p:nvSpPr>
          <p:spPr>
            <a:xfrm>
              <a:off x="2425320" y="3646440"/>
              <a:ext cx="1110960" cy="548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24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½</a:t>
              </a:r>
              <a:r>
                <a:rPr b="0" lang="en" sz="2400" spc="-1" strike="noStrike" baseline="30000">
                  <a:solidFill>
                    <a:srgbClr val="434343"/>
                  </a:solidFill>
                  <a:latin typeface="EB Garamond"/>
                  <a:ea typeface="EB Garamond"/>
                </a:rPr>
                <a:t>+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79" name="Google Shape;316;p20"/>
            <p:cNvSpPr/>
            <p:nvPr/>
          </p:nvSpPr>
          <p:spPr>
            <a:xfrm>
              <a:off x="2852280" y="2514240"/>
              <a:ext cx="26208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0" name="Google Shape;317;p20"/>
            <p:cNvSpPr/>
            <p:nvPr/>
          </p:nvSpPr>
          <p:spPr>
            <a:xfrm>
              <a:off x="2456640" y="2152440"/>
              <a:ext cx="1110960" cy="548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24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³⁄₂</a:t>
              </a:r>
              <a:r>
                <a:rPr b="0" lang="en" sz="2400" spc="-1" strike="noStrike" baseline="30000">
                  <a:solidFill>
                    <a:srgbClr val="434343"/>
                  </a:solidFill>
                  <a:latin typeface="EB Garamond"/>
                  <a:ea typeface="EB Garamond"/>
                </a:rPr>
                <a:t>+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81" name="Google Shape;318;p20"/>
            <p:cNvSpPr/>
            <p:nvPr/>
          </p:nvSpPr>
          <p:spPr>
            <a:xfrm>
              <a:off x="5440320" y="2262240"/>
              <a:ext cx="1110960" cy="42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600" spc="-1" strike="noStrike">
                  <a:solidFill>
                    <a:srgbClr val="434343"/>
                  </a:solidFill>
                  <a:latin typeface="EB Garamond"/>
                  <a:ea typeface="EB Garamond"/>
                </a:rPr>
                <a:t>14.4 keV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282" name="Google Shape;319;p20"/>
            <p:cNvSpPr/>
            <p:nvPr/>
          </p:nvSpPr>
          <p:spPr>
            <a:xfrm>
              <a:off x="3120840" y="1877040"/>
              <a:ext cx="2202840" cy="353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20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57</a:t>
              </a:r>
              <a:r>
                <a:rPr b="0" lang="en" sz="20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Fe nucleus</a:t>
              </a:r>
              <a:endParaRPr b="0" lang="en-US" sz="2000" spc="-1" strike="noStrike">
                <a:latin typeface="Arial"/>
              </a:endParaRPr>
            </a:p>
          </p:txBody>
        </p:sp>
      </p:grpSp>
      <p:sp>
        <p:nvSpPr>
          <p:cNvPr id="283" name="Google Shape;320;p20"/>
          <p:cNvSpPr/>
          <p:nvPr/>
        </p:nvSpPr>
        <p:spPr>
          <a:xfrm>
            <a:off x="3750480" y="3886560"/>
            <a:ext cx="198000" cy="198000"/>
          </a:xfrm>
          <a:prstGeom prst="ellipse">
            <a:avLst/>
          </a:prstGeom>
          <a:solidFill>
            <a:srgbClr val="d5a6bd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Google Shape;321;p20"/>
          <p:cNvSpPr/>
          <p:nvPr/>
        </p:nvSpPr>
        <p:spPr>
          <a:xfrm>
            <a:off x="4123080" y="2410920"/>
            <a:ext cx="198000" cy="198000"/>
          </a:xfrm>
          <a:prstGeom prst="ellipse">
            <a:avLst/>
          </a:prstGeom>
          <a:solidFill>
            <a:srgbClr val="e06666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Google Shape;322;p20"/>
          <p:cNvSpPr/>
          <p:nvPr/>
        </p:nvSpPr>
        <p:spPr>
          <a:xfrm>
            <a:off x="4554720" y="3886560"/>
            <a:ext cx="198000" cy="198000"/>
          </a:xfrm>
          <a:prstGeom prst="ellipse">
            <a:avLst/>
          </a:prstGeom>
          <a:solidFill>
            <a:srgbClr val="4c1130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Google Shape;323;p20"/>
          <p:cNvSpPr/>
          <p:nvPr/>
        </p:nvSpPr>
        <p:spPr>
          <a:xfrm rot="10800000">
            <a:off x="4647960" y="2540160"/>
            <a:ext cx="360" cy="1323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>
            <a:solidFill>
              <a:srgbClr val="595959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Google Shape;324;p20"/>
          <p:cNvSpPr/>
          <p:nvPr/>
        </p:nvSpPr>
        <p:spPr>
          <a:xfrm rot="10800000">
            <a:off x="3838320" y="2564640"/>
            <a:ext cx="360" cy="1289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>
            <a:solidFill>
              <a:srgbClr val="59595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3" dur="indefinite" restart="never" nodeType="tmRoot">
          <p:childTnLst>
            <p:seq>
              <p:cTn id="94" dur="indefinite" nodeType="mainSeq">
                <p:childTnLst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329;p21"/>
          <p:cNvSpPr/>
          <p:nvPr/>
        </p:nvSpPr>
        <p:spPr>
          <a:xfrm>
            <a:off x="7148520" y="3242520"/>
            <a:ext cx="1164240" cy="1171080"/>
          </a:xfrm>
          <a:prstGeom prst="donut">
            <a:avLst>
              <a:gd name="adj" fmla="val 25000"/>
            </a:avLst>
          </a:prstGeom>
          <a:solidFill>
            <a:srgbClr val="ff00ff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Google Shape;330;p21"/>
          <p:cNvSpPr/>
          <p:nvPr/>
        </p:nvSpPr>
        <p:spPr>
          <a:xfrm>
            <a:off x="539280" y="1737720"/>
            <a:ext cx="911520" cy="911520"/>
          </a:xfrm>
          <a:prstGeom prst="ellipse">
            <a:avLst/>
          </a:prstGeom>
          <a:solidFill>
            <a:srgbClr val="ffffff">
              <a:alpha val="50000"/>
            </a:srgbClr>
          </a:solidFill>
          <a:ln w="114300">
            <a:solidFill>
              <a:srgbClr val="cfe2f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Google Shape;331;p21"/>
          <p:cNvSpPr/>
          <p:nvPr/>
        </p:nvSpPr>
        <p:spPr>
          <a:xfrm>
            <a:off x="55800" y="2733480"/>
            <a:ext cx="1878840" cy="7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 baseline="30000">
                <a:solidFill>
                  <a:srgbClr val="595959"/>
                </a:solidFill>
                <a:latin typeface="EB Garamond"/>
                <a:ea typeface="EB Garamond"/>
              </a:rPr>
              <a:t>1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H → </a:t>
            </a:r>
            <a:r>
              <a:rPr b="0" lang="en" sz="1800" spc="-1" strike="noStrike" baseline="30000">
                <a:solidFill>
                  <a:srgbClr val="595959"/>
                </a:solidFill>
                <a:latin typeface="EB Garamond"/>
                <a:ea typeface="EB Garamond"/>
              </a:rPr>
              <a:t>4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He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~10</a:t>
            </a:r>
            <a:r>
              <a:rPr b="0" lang="en" sz="1800" spc="-1" strike="noStrike" baseline="30000">
                <a:solidFill>
                  <a:srgbClr val="595959"/>
                </a:solidFill>
                <a:latin typeface="EB Garamond"/>
                <a:ea typeface="EB Garamond"/>
              </a:rPr>
              <a:t>7</a:t>
            </a:r>
            <a:r>
              <a:rPr b="0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 years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291" name="Google Shape;332;p21"/>
          <p:cNvGrpSpPr/>
          <p:nvPr/>
        </p:nvGrpSpPr>
        <p:grpSpPr>
          <a:xfrm>
            <a:off x="1706400" y="1099800"/>
            <a:ext cx="3370320" cy="2917080"/>
            <a:chOff x="1706400" y="1099800"/>
            <a:chExt cx="3370320" cy="2917080"/>
          </a:xfrm>
        </p:grpSpPr>
        <p:sp>
          <p:nvSpPr>
            <p:cNvPr id="292" name="Google Shape;333;p21"/>
            <p:cNvSpPr/>
            <p:nvPr/>
          </p:nvSpPr>
          <p:spPr>
            <a:xfrm>
              <a:off x="2683800" y="1099800"/>
              <a:ext cx="2110320" cy="2110320"/>
            </a:xfrm>
            <a:prstGeom prst="ellipse">
              <a:avLst/>
            </a:prstGeom>
            <a:solidFill>
              <a:srgbClr val="ff4c00">
                <a:alpha val="5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3" name="Google Shape;334;p21"/>
            <p:cNvSpPr/>
            <p:nvPr/>
          </p:nvSpPr>
          <p:spPr>
            <a:xfrm>
              <a:off x="3632760" y="2049120"/>
              <a:ext cx="211680" cy="211680"/>
            </a:xfrm>
            <a:prstGeom prst="ellipse">
              <a:avLst/>
            </a:prstGeom>
            <a:solidFill>
              <a:srgbClr val="f3f3f3">
                <a:alpha val="50000"/>
              </a:srgbClr>
            </a:solidFill>
            <a:ln w="76200">
              <a:solidFill>
                <a:srgbClr val="d9d9d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4" name="Google Shape;335;p21"/>
            <p:cNvSpPr/>
            <p:nvPr/>
          </p:nvSpPr>
          <p:spPr>
            <a:xfrm>
              <a:off x="1706400" y="2155320"/>
              <a:ext cx="6901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" name="Google Shape;336;p21"/>
            <p:cNvSpPr/>
            <p:nvPr/>
          </p:nvSpPr>
          <p:spPr>
            <a:xfrm>
              <a:off x="2399760" y="3267000"/>
              <a:ext cx="2676960" cy="749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4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He →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12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C,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16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O</a:t>
              </a:r>
              <a:endParaRPr b="0" lang="en-US" sz="180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~10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6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 years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296" name="Google Shape;337;p21"/>
          <p:cNvGrpSpPr/>
          <p:nvPr/>
        </p:nvGrpSpPr>
        <p:grpSpPr>
          <a:xfrm>
            <a:off x="4946760" y="731880"/>
            <a:ext cx="3732840" cy="3195720"/>
            <a:chOff x="4946760" y="731880"/>
            <a:chExt cx="3732840" cy="3195720"/>
          </a:xfrm>
        </p:grpSpPr>
        <p:sp>
          <p:nvSpPr>
            <p:cNvPr id="297" name="Google Shape;338;p21"/>
            <p:cNvSpPr/>
            <p:nvPr/>
          </p:nvSpPr>
          <p:spPr>
            <a:xfrm>
              <a:off x="5744880" y="731880"/>
              <a:ext cx="2846160" cy="2846160"/>
            </a:xfrm>
            <a:prstGeom prst="ellipse">
              <a:avLst/>
            </a:prstGeom>
            <a:solidFill>
              <a:srgbClr val="ff0000">
                <a:alpha val="5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8" name="Google Shape;339;p21"/>
            <p:cNvSpPr/>
            <p:nvPr/>
          </p:nvSpPr>
          <p:spPr>
            <a:xfrm>
              <a:off x="7052400" y="2039760"/>
              <a:ext cx="230760" cy="23076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76200">
              <a:solidFill>
                <a:srgbClr val="cfe2f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9" name="Google Shape;340;p21"/>
            <p:cNvSpPr/>
            <p:nvPr/>
          </p:nvSpPr>
          <p:spPr>
            <a:xfrm>
              <a:off x="5656320" y="3607200"/>
              <a:ext cx="3023280" cy="320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2880" bIns="182880" anchor="t">
              <a:no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12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C →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16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O,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20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Ne,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23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Na</a:t>
              </a:r>
              <a:r>
                <a:rPr b="1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, 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24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Mg </a:t>
              </a:r>
              <a:endParaRPr b="0" lang="en-US" sz="180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~10</a:t>
              </a:r>
              <a:r>
                <a:rPr b="0" lang="en" sz="1800" spc="-1" strike="noStrike" baseline="30000">
                  <a:solidFill>
                    <a:srgbClr val="595959"/>
                  </a:solidFill>
                  <a:latin typeface="EB Garamond"/>
                  <a:ea typeface="EB Garamond"/>
                </a:rPr>
                <a:t>3</a:t>
              </a:r>
              <a:r>
                <a:rPr b="0" lang="en" sz="1800" spc="-1" strike="noStrike">
                  <a:solidFill>
                    <a:srgbClr val="595959"/>
                  </a:solidFill>
                  <a:latin typeface="EB Garamond"/>
                  <a:ea typeface="EB Garamond"/>
                </a:rPr>
                <a:t> years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300" name="Google Shape;341;p21"/>
            <p:cNvSpPr/>
            <p:nvPr/>
          </p:nvSpPr>
          <p:spPr>
            <a:xfrm>
              <a:off x="4946760" y="2155320"/>
              <a:ext cx="6901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50">
              <a:solidFill>
                <a:srgbClr val="595959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01" name="Google Shape;342;p21"/>
          <p:cNvSpPr/>
          <p:nvPr/>
        </p:nvSpPr>
        <p:spPr>
          <a:xfrm>
            <a:off x="208440" y="1993680"/>
            <a:ext cx="157392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9 </a:t>
            </a:r>
            <a:r>
              <a:rPr b="0" i="1" lang="en" sz="1400" spc="-1" strike="noStrike">
                <a:solidFill>
                  <a:srgbClr val="595959"/>
                </a:solidFill>
                <a:latin typeface="EB Garamond"/>
                <a:ea typeface="EB Garamond"/>
              </a:rPr>
              <a:t>M</a:t>
            </a:r>
            <a:r>
              <a:rPr b="0" i="1" lang="en" sz="1400" spc="-1" strike="noStrike" baseline="-25000">
                <a:solidFill>
                  <a:srgbClr val="595959"/>
                </a:solidFill>
                <a:latin typeface="EB Garamond"/>
                <a:ea typeface="EB Garamond"/>
              </a:rPr>
              <a:t>⊙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02" name="PlaceHolder 1"/>
          <p:cNvSpPr>
            <a:spLocks noGrp="1"/>
          </p:cNvSpPr>
          <p:nvPr>
            <p:ph type="sldNum" idx="11"/>
          </p:nvPr>
        </p:nvSpPr>
        <p:spPr>
          <a:xfrm>
            <a:off x="8488800" y="-262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EB Garamond"/>
                <a:ea typeface="EB Garamond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0C1F296-DB38-487F-A7DD-3EA918F0B11E}" type="slidenum">
              <a:rPr b="0" lang="en" sz="1000" spc="-1" strike="noStrike">
                <a:solidFill>
                  <a:srgbClr val="595959"/>
                </a:solidFill>
                <a:latin typeface="EB Garamond"/>
                <a:ea typeface="EB Garamond"/>
              </a:rPr>
              <a:t>9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303" name="Google Shape;344;p21"/>
          <p:cNvSpPr/>
          <p:nvPr/>
        </p:nvSpPr>
        <p:spPr>
          <a:xfrm>
            <a:off x="4917240" y="471528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595959"/>
                </a:solidFill>
                <a:latin typeface="EB Garamond"/>
                <a:ea typeface="EB Garamond"/>
              </a:rPr>
              <a:t>(Limongi, Roberti, Chieffi &amp; Nomoto 2023)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</p:txBody>
      </p:sp>
      <p:sp>
        <p:nvSpPr>
          <p:cNvPr id="304" name="Google Shape;345;p21"/>
          <p:cNvSpPr/>
          <p:nvPr/>
        </p:nvSpPr>
        <p:spPr>
          <a:xfrm>
            <a:off x="127080" y="166320"/>
            <a:ext cx="4139640" cy="5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800" spc="-1" strike="noStrike">
                <a:solidFill>
                  <a:srgbClr val="595959"/>
                </a:solidFill>
                <a:latin typeface="EB Garamond"/>
                <a:ea typeface="EB Garamond"/>
              </a:rPr>
              <a:t>4. Another source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7" dur="indefinite" restart="never" nodeType="tmRoot">
          <p:childTnLst>
            <p:seq>
              <p:cTn id="108" dur="indefinite" nodeType="mainSeq">
                <p:childTnLst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2025-03-19T10:57:42Z</dcterms:modified>
  <cp:revision>14</cp:revision>
  <dc:subject/>
  <dc:title/>
</cp:coreProperties>
</file>